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86" r:id="rId3"/>
    <p:sldId id="287" r:id="rId4"/>
    <p:sldId id="283" r:id="rId5"/>
    <p:sldId id="284" r:id="rId6"/>
    <p:sldId id="257" r:id="rId7"/>
    <p:sldId id="258" r:id="rId8"/>
    <p:sldId id="259" r:id="rId9"/>
    <p:sldId id="260" r:id="rId10"/>
    <p:sldId id="262" r:id="rId11"/>
    <p:sldId id="272" r:id="rId12"/>
    <p:sldId id="263" r:id="rId13"/>
    <p:sldId id="265" r:id="rId14"/>
    <p:sldId id="266" r:id="rId15"/>
    <p:sldId id="267" r:id="rId16"/>
    <p:sldId id="269" r:id="rId17"/>
    <p:sldId id="270" r:id="rId18"/>
    <p:sldId id="271" r:id="rId19"/>
    <p:sldId id="288" r:id="rId20"/>
    <p:sldId id="289" r:id="rId21"/>
    <p:sldId id="285" r:id="rId22"/>
    <p:sldId id="261" r:id="rId23"/>
    <p:sldId id="276" r:id="rId24"/>
    <p:sldId id="278" r:id="rId25"/>
    <p:sldId id="280" r:id="rId26"/>
    <p:sldId id="282" r:id="rId27"/>
    <p:sldId id="268" r:id="rId28"/>
  </p:sldIdLst>
  <p:sldSz cx="9170988" cy="5029200"/>
  <p:notesSz cx="9144000" cy="6858000"/>
  <p:defaultTextStyle>
    <a:defPPr>
      <a:defRPr lang="en-US"/>
    </a:defPPr>
    <a:lvl1pPr marL="0" algn="l" defTabSz="3407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340797" algn="l" defTabSz="3407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681594" algn="l" defTabSz="3407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022391" algn="l" defTabSz="3407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363188" algn="l" defTabSz="3407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1703984" algn="l" defTabSz="3407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044781" algn="l" defTabSz="3407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2385578" algn="l" defTabSz="3407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2726375" algn="l" defTabSz="3407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1584">
          <p15:clr>
            <a:srgbClr val="A4A3A4"/>
          </p15:clr>
        </p15:guide>
        <p15:guide id="4" pos="288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616" y="52"/>
      </p:cViewPr>
      <p:guideLst>
        <p:guide orient="horz" pos="2160"/>
        <p:guide pos="3840"/>
        <p:guide orient="horz" pos="1584"/>
        <p:guide pos="288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08443"/>
            <a:ext cx="9170988" cy="18207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1736" y="1322497"/>
            <a:ext cx="7107516" cy="1338404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1736" y="2663614"/>
            <a:ext cx="7107516" cy="502920"/>
          </a:xfrm>
        </p:spPr>
        <p:txBody>
          <a:bodyPr>
            <a:normAutofit/>
          </a:bodyPr>
          <a:lstStyle>
            <a:lvl1pPr marL="0" indent="0" algn="l">
              <a:buNone/>
              <a:defRPr sz="1500"/>
            </a:lvl1pPr>
            <a:lvl2pPr marL="340797" indent="0" algn="ctr">
              <a:buNone/>
              <a:defRPr sz="1500"/>
            </a:lvl2pPr>
            <a:lvl3pPr marL="681594" indent="0" algn="ctr">
              <a:buNone/>
              <a:defRPr sz="1300"/>
            </a:lvl3pPr>
            <a:lvl4pPr marL="1022391" indent="0" algn="ctr">
              <a:buNone/>
              <a:defRPr sz="1200"/>
            </a:lvl4pPr>
            <a:lvl5pPr marL="1363188" indent="0" algn="ctr">
              <a:buNone/>
              <a:defRPr sz="1200"/>
            </a:lvl5pPr>
            <a:lvl6pPr marL="1703984" indent="0" algn="ctr">
              <a:buNone/>
              <a:defRPr sz="1200"/>
            </a:lvl6pPr>
            <a:lvl7pPr marL="2044781" indent="0" algn="ctr">
              <a:buNone/>
              <a:defRPr sz="1200"/>
            </a:lvl7pPr>
            <a:lvl8pPr marL="2385578" indent="0" algn="ctr">
              <a:buNone/>
              <a:defRPr sz="1200"/>
            </a:lvl8pPr>
            <a:lvl9pPr marL="272637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49679" y="3163841"/>
            <a:ext cx="2189573" cy="274737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31736" y="3170820"/>
            <a:ext cx="4814769" cy="26775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75780" y="1049302"/>
            <a:ext cx="2063472" cy="26775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851" y="3444731"/>
            <a:ext cx="8140481" cy="600860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2804" y="690389"/>
            <a:ext cx="8140335" cy="255065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0797" indent="0">
              <a:buNone/>
              <a:defRPr sz="2100"/>
            </a:lvl2pPr>
            <a:lvl3pPr marL="681594" indent="0">
              <a:buNone/>
              <a:defRPr sz="1800"/>
            </a:lvl3pPr>
            <a:lvl4pPr marL="1022391" indent="0">
              <a:buNone/>
              <a:defRPr sz="1500"/>
            </a:lvl4pPr>
            <a:lvl5pPr marL="1363188" indent="0">
              <a:buNone/>
              <a:defRPr sz="1500"/>
            </a:lvl5pPr>
            <a:lvl6pPr marL="1703984" indent="0">
              <a:buNone/>
              <a:defRPr sz="1500"/>
            </a:lvl6pPr>
            <a:lvl7pPr marL="2044781" indent="0">
              <a:buNone/>
              <a:defRPr sz="1500"/>
            </a:lvl7pPr>
            <a:lvl8pPr marL="2385578" indent="0">
              <a:buNone/>
              <a:defRPr sz="1500"/>
            </a:lvl8pPr>
            <a:lvl9pPr marL="2726375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5868" y="4045592"/>
            <a:ext cx="8139252" cy="514777"/>
          </a:xfrm>
        </p:spPr>
        <p:txBody>
          <a:bodyPr/>
          <a:lstStyle>
            <a:lvl1pPr marL="0" indent="0" algn="l">
              <a:buNone/>
              <a:defRPr sz="1200"/>
            </a:lvl1pPr>
            <a:lvl2pPr marL="340797" indent="0">
              <a:buNone/>
              <a:defRPr sz="1000"/>
            </a:lvl2pPr>
            <a:lvl3pPr marL="681594" indent="0">
              <a:buNone/>
              <a:defRPr sz="900"/>
            </a:lvl3pPr>
            <a:lvl4pPr marL="1022391" indent="0">
              <a:buNone/>
              <a:defRPr sz="700"/>
            </a:lvl4pPr>
            <a:lvl5pPr marL="1363188" indent="0">
              <a:buNone/>
              <a:defRPr sz="700"/>
            </a:lvl5pPr>
            <a:lvl6pPr marL="1703984" indent="0">
              <a:buNone/>
              <a:defRPr sz="700"/>
            </a:lvl6pPr>
            <a:lvl7pPr marL="2044781" indent="0">
              <a:buNone/>
              <a:defRPr sz="700"/>
            </a:lvl7pPr>
            <a:lvl8pPr marL="2385578" indent="0">
              <a:buNone/>
              <a:defRPr sz="700"/>
            </a:lvl8pPr>
            <a:lvl9pPr marL="2726375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08443"/>
            <a:ext cx="9170988" cy="18207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868" y="552591"/>
            <a:ext cx="8139252" cy="2055142"/>
          </a:xfrm>
        </p:spPr>
        <p:txBody>
          <a:bodyPr anchor="ctr"/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0618" y="2676031"/>
            <a:ext cx="7620312" cy="732649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0797" indent="0">
              <a:buNone/>
              <a:defRPr sz="1000"/>
            </a:lvl2pPr>
            <a:lvl3pPr marL="681594" indent="0">
              <a:buNone/>
              <a:defRPr sz="900"/>
            </a:lvl3pPr>
            <a:lvl4pPr marL="1022391" indent="0">
              <a:buNone/>
              <a:defRPr sz="700"/>
            </a:lvl4pPr>
            <a:lvl5pPr marL="1363188" indent="0">
              <a:buNone/>
              <a:defRPr sz="700"/>
            </a:lvl5pPr>
            <a:lvl6pPr marL="1703984" indent="0">
              <a:buNone/>
              <a:defRPr sz="700"/>
            </a:lvl6pPr>
            <a:lvl7pPr marL="2044781" indent="0">
              <a:buNone/>
              <a:defRPr sz="700"/>
            </a:lvl7pPr>
            <a:lvl8pPr marL="2385578" indent="0">
              <a:buNone/>
              <a:defRPr sz="700"/>
            </a:lvl8pPr>
            <a:lvl9pPr marL="2726375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78137" y="279401"/>
            <a:ext cx="2189573" cy="267758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5868" y="278624"/>
            <a:ext cx="5259095" cy="26775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70884" y="279401"/>
            <a:ext cx="484236" cy="26775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08443"/>
            <a:ext cx="9170988" cy="18207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618" y="552591"/>
            <a:ext cx="7636121" cy="1909963"/>
          </a:xfrm>
        </p:spPr>
        <p:txBody>
          <a:bodyPr anchor="ctr"/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80785" y="2468075"/>
            <a:ext cx="7215786" cy="325925"/>
          </a:xfrm>
        </p:spPr>
        <p:txBody>
          <a:bodyPr anchor="t">
            <a:normAutofit/>
          </a:bodyPr>
          <a:lstStyle>
            <a:lvl1pPr marL="0" indent="0">
              <a:buNone/>
              <a:defRPr sz="1000"/>
            </a:lvl1pPr>
            <a:lvl2pPr marL="340797" indent="0">
              <a:buNone/>
              <a:defRPr sz="1000"/>
            </a:lvl2pPr>
            <a:lvl3pPr marL="681594" indent="0">
              <a:buNone/>
              <a:defRPr sz="900"/>
            </a:lvl3pPr>
            <a:lvl4pPr marL="1022391" indent="0">
              <a:buNone/>
              <a:defRPr sz="700"/>
            </a:lvl4pPr>
            <a:lvl5pPr marL="1363188" indent="0">
              <a:buNone/>
              <a:defRPr sz="700"/>
            </a:lvl5pPr>
            <a:lvl6pPr marL="1703984" indent="0">
              <a:buNone/>
              <a:defRPr sz="700"/>
            </a:lvl6pPr>
            <a:lvl7pPr marL="2044781" indent="0">
              <a:buNone/>
              <a:defRPr sz="700"/>
            </a:lvl7pPr>
            <a:lvl8pPr marL="2385578" indent="0">
              <a:buNone/>
              <a:defRPr sz="700"/>
            </a:lvl8pPr>
            <a:lvl9pPr marL="2726375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0618" y="2903899"/>
            <a:ext cx="7636121" cy="498572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0797" indent="0">
              <a:buNone/>
              <a:defRPr sz="1000"/>
            </a:lvl2pPr>
            <a:lvl3pPr marL="681594" indent="0">
              <a:buNone/>
              <a:defRPr sz="900"/>
            </a:lvl3pPr>
            <a:lvl4pPr marL="1022391" indent="0">
              <a:buNone/>
              <a:defRPr sz="700"/>
            </a:lvl4pPr>
            <a:lvl5pPr marL="1363188" indent="0">
              <a:buNone/>
              <a:defRPr sz="700"/>
            </a:lvl5pPr>
            <a:lvl6pPr marL="1703984" indent="0">
              <a:buNone/>
              <a:defRPr sz="700"/>
            </a:lvl6pPr>
            <a:lvl7pPr marL="2044781" indent="0">
              <a:buNone/>
              <a:defRPr sz="700"/>
            </a:lvl7pPr>
            <a:lvl8pPr marL="2385578" indent="0">
              <a:buNone/>
              <a:defRPr sz="700"/>
            </a:lvl8pPr>
            <a:lvl9pPr marL="2726375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78137" y="279401"/>
            <a:ext cx="2189573" cy="267758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5868" y="278624"/>
            <a:ext cx="5259095" cy="26775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70884" y="279401"/>
            <a:ext cx="484236" cy="26775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58242" y="684530"/>
            <a:ext cx="458549" cy="428836"/>
          </a:xfrm>
          <a:prstGeom prst="rect">
            <a:avLst/>
          </a:prstGeom>
        </p:spPr>
        <p:txBody>
          <a:bodyPr vert="horz" lIns="68159" tIns="34080" rIns="68159" bIns="340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62487" y="1980946"/>
            <a:ext cx="458549" cy="428836"/>
          </a:xfrm>
          <a:prstGeom prst="rect">
            <a:avLst/>
          </a:prstGeom>
        </p:spPr>
        <p:txBody>
          <a:bodyPr vert="horz" lIns="68159" tIns="34080" rIns="68159" bIns="340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08443"/>
            <a:ext cx="9170988" cy="18207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639" y="824781"/>
            <a:ext cx="7632099" cy="1842012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0618" y="2675431"/>
            <a:ext cx="7630947" cy="733249"/>
          </a:xfrm>
        </p:spPr>
        <p:txBody>
          <a:bodyPr anchor="t"/>
          <a:lstStyle>
            <a:lvl1pPr marL="0" indent="0">
              <a:buNone/>
              <a:defRPr sz="1200"/>
            </a:lvl1pPr>
            <a:lvl2pPr marL="340797" indent="0">
              <a:buNone/>
              <a:defRPr sz="1000"/>
            </a:lvl2pPr>
            <a:lvl3pPr marL="681594" indent="0">
              <a:buNone/>
              <a:defRPr sz="900"/>
            </a:lvl3pPr>
            <a:lvl4pPr marL="1022391" indent="0">
              <a:buNone/>
              <a:defRPr sz="700"/>
            </a:lvl4pPr>
            <a:lvl5pPr marL="1363188" indent="0">
              <a:buNone/>
              <a:defRPr sz="700"/>
            </a:lvl5pPr>
            <a:lvl6pPr marL="1703984" indent="0">
              <a:buNone/>
              <a:defRPr sz="700"/>
            </a:lvl6pPr>
            <a:lvl7pPr marL="2044781" indent="0">
              <a:buNone/>
              <a:defRPr sz="700"/>
            </a:lvl7pPr>
            <a:lvl8pPr marL="2385578" indent="0">
              <a:buNone/>
              <a:defRPr sz="700"/>
            </a:lvl8pPr>
            <a:lvl9pPr marL="2726375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78137" y="277848"/>
            <a:ext cx="2189573" cy="267758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5868" y="277848"/>
            <a:ext cx="5259095" cy="26775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70884" y="279401"/>
            <a:ext cx="484236" cy="26775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8110" y="558800"/>
            <a:ext cx="6477010" cy="9561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5868" y="1614859"/>
            <a:ext cx="2599975" cy="452701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0797" indent="0">
              <a:buNone/>
              <a:defRPr sz="1500" b="1"/>
            </a:lvl2pPr>
            <a:lvl3pPr marL="681594" indent="0">
              <a:buNone/>
              <a:defRPr sz="1300" b="1"/>
            </a:lvl3pPr>
            <a:lvl4pPr marL="1022391" indent="0">
              <a:buNone/>
              <a:defRPr sz="1200" b="1"/>
            </a:lvl4pPr>
            <a:lvl5pPr marL="1363188" indent="0">
              <a:buNone/>
              <a:defRPr sz="1200" b="1"/>
            </a:lvl5pPr>
            <a:lvl6pPr marL="1703984" indent="0">
              <a:buNone/>
              <a:defRPr sz="1200" b="1"/>
            </a:lvl6pPr>
            <a:lvl7pPr marL="2044781" indent="0">
              <a:buNone/>
              <a:defRPr sz="1200" b="1"/>
            </a:lvl7pPr>
            <a:lvl8pPr marL="2385578" indent="0">
              <a:buNone/>
              <a:defRPr sz="1200" b="1"/>
            </a:lvl8pPr>
            <a:lvl9pPr marL="272637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5867" y="2130015"/>
            <a:ext cx="2599975" cy="2430363"/>
          </a:xfrm>
        </p:spPr>
        <p:txBody>
          <a:bodyPr anchor="t">
            <a:normAutofit/>
          </a:bodyPr>
          <a:lstStyle>
            <a:lvl1pPr marL="0" indent="0">
              <a:buNone/>
              <a:defRPr sz="1000"/>
            </a:lvl1pPr>
            <a:lvl2pPr marL="340797" indent="0">
              <a:buNone/>
              <a:defRPr sz="900"/>
            </a:lvl2pPr>
            <a:lvl3pPr marL="681594" indent="0">
              <a:buNone/>
              <a:defRPr sz="700"/>
            </a:lvl3pPr>
            <a:lvl4pPr marL="1022391" indent="0">
              <a:buNone/>
              <a:defRPr sz="700"/>
            </a:lvl4pPr>
            <a:lvl5pPr marL="1363188" indent="0">
              <a:buNone/>
              <a:defRPr sz="700"/>
            </a:lvl5pPr>
            <a:lvl6pPr marL="1703984" indent="0">
              <a:buNone/>
              <a:defRPr sz="700"/>
            </a:lvl6pPr>
            <a:lvl7pPr marL="2044781" indent="0">
              <a:buNone/>
              <a:defRPr sz="700"/>
            </a:lvl7pPr>
            <a:lvl8pPr marL="2385578" indent="0">
              <a:buNone/>
              <a:defRPr sz="700"/>
            </a:lvl8pPr>
            <a:lvl9pPr marL="2726375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86271" y="1614311"/>
            <a:ext cx="2599975" cy="459458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0797" indent="0">
              <a:buNone/>
              <a:defRPr sz="1500" b="1"/>
            </a:lvl2pPr>
            <a:lvl3pPr marL="681594" indent="0">
              <a:buNone/>
              <a:defRPr sz="1300" b="1"/>
            </a:lvl3pPr>
            <a:lvl4pPr marL="1022391" indent="0">
              <a:buNone/>
              <a:defRPr sz="1200" b="1"/>
            </a:lvl4pPr>
            <a:lvl5pPr marL="1363188" indent="0">
              <a:buNone/>
              <a:defRPr sz="1200" b="1"/>
            </a:lvl5pPr>
            <a:lvl6pPr marL="1703984" indent="0">
              <a:buNone/>
              <a:defRPr sz="1200" b="1"/>
            </a:lvl6pPr>
            <a:lvl7pPr marL="2044781" indent="0">
              <a:buNone/>
              <a:defRPr sz="1200" b="1"/>
            </a:lvl7pPr>
            <a:lvl8pPr marL="2385578" indent="0">
              <a:buNone/>
              <a:defRPr sz="1200" b="1"/>
            </a:lvl8pPr>
            <a:lvl9pPr marL="272637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284810" y="2129649"/>
            <a:ext cx="2599975" cy="2430720"/>
          </a:xfrm>
        </p:spPr>
        <p:txBody>
          <a:bodyPr anchor="t">
            <a:normAutofit/>
          </a:bodyPr>
          <a:lstStyle>
            <a:lvl1pPr marL="0" indent="0">
              <a:buNone/>
              <a:defRPr sz="1000"/>
            </a:lvl1pPr>
            <a:lvl2pPr marL="340797" indent="0">
              <a:buNone/>
              <a:defRPr sz="900"/>
            </a:lvl2pPr>
            <a:lvl3pPr marL="681594" indent="0">
              <a:buNone/>
              <a:defRPr sz="700"/>
            </a:lvl3pPr>
            <a:lvl4pPr marL="1022391" indent="0">
              <a:buNone/>
              <a:defRPr sz="700"/>
            </a:lvl4pPr>
            <a:lvl5pPr marL="1363188" indent="0">
              <a:buNone/>
              <a:defRPr sz="700"/>
            </a:lvl5pPr>
            <a:lvl6pPr marL="1703984" indent="0">
              <a:buNone/>
              <a:defRPr sz="700"/>
            </a:lvl6pPr>
            <a:lvl7pPr marL="2044781" indent="0">
              <a:buNone/>
              <a:defRPr sz="700"/>
            </a:lvl7pPr>
            <a:lvl8pPr marL="2385578" indent="0">
              <a:buNone/>
              <a:defRPr sz="700"/>
            </a:lvl8pPr>
            <a:lvl9pPr marL="2726375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56673" y="1608102"/>
            <a:ext cx="2599975" cy="459458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0797" indent="0">
              <a:buNone/>
              <a:defRPr sz="1500" b="1"/>
            </a:lvl2pPr>
            <a:lvl3pPr marL="681594" indent="0">
              <a:buNone/>
              <a:defRPr sz="1300" b="1"/>
            </a:lvl3pPr>
            <a:lvl4pPr marL="1022391" indent="0">
              <a:buNone/>
              <a:defRPr sz="1200" b="1"/>
            </a:lvl4pPr>
            <a:lvl5pPr marL="1363188" indent="0">
              <a:buNone/>
              <a:defRPr sz="1200" b="1"/>
            </a:lvl5pPr>
            <a:lvl6pPr marL="1703984" indent="0">
              <a:buNone/>
              <a:defRPr sz="1200" b="1"/>
            </a:lvl6pPr>
            <a:lvl7pPr marL="2044781" indent="0">
              <a:buNone/>
              <a:defRPr sz="1200" b="1"/>
            </a:lvl7pPr>
            <a:lvl8pPr marL="2385578" indent="0">
              <a:buNone/>
              <a:defRPr sz="1200" b="1"/>
            </a:lvl8pPr>
            <a:lvl9pPr marL="272637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6056674" y="2130015"/>
            <a:ext cx="2599975" cy="2430363"/>
          </a:xfrm>
        </p:spPr>
        <p:txBody>
          <a:bodyPr anchor="t">
            <a:normAutofit/>
          </a:bodyPr>
          <a:lstStyle>
            <a:lvl1pPr marL="0" indent="0">
              <a:buNone/>
              <a:defRPr sz="1000"/>
            </a:lvl1pPr>
            <a:lvl2pPr marL="340797" indent="0">
              <a:buNone/>
              <a:defRPr sz="900"/>
            </a:lvl2pPr>
            <a:lvl3pPr marL="681594" indent="0">
              <a:buNone/>
              <a:defRPr sz="700"/>
            </a:lvl3pPr>
            <a:lvl4pPr marL="1022391" indent="0">
              <a:buNone/>
              <a:defRPr sz="700"/>
            </a:lvl4pPr>
            <a:lvl5pPr marL="1363188" indent="0">
              <a:buNone/>
              <a:defRPr sz="700"/>
            </a:lvl5pPr>
            <a:lvl6pPr marL="1703984" indent="0">
              <a:buNone/>
              <a:defRPr sz="700"/>
            </a:lvl6pPr>
            <a:lvl7pPr marL="2044781" indent="0">
              <a:buNone/>
              <a:defRPr sz="700"/>
            </a:lvl7pPr>
            <a:lvl8pPr marL="2385578" indent="0">
              <a:buNone/>
              <a:defRPr sz="700"/>
            </a:lvl8pPr>
            <a:lvl9pPr marL="2726375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8110" y="558800"/>
            <a:ext cx="6477010" cy="94996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7988" y="3073401"/>
            <a:ext cx="2596327" cy="500694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0797" indent="0">
              <a:buNone/>
              <a:defRPr sz="1500" b="1"/>
            </a:lvl2pPr>
            <a:lvl3pPr marL="681594" indent="0">
              <a:buNone/>
              <a:defRPr sz="1300" b="1"/>
            </a:lvl3pPr>
            <a:lvl4pPr marL="1022391" indent="0">
              <a:buNone/>
              <a:defRPr sz="1200" b="1"/>
            </a:lvl4pPr>
            <a:lvl5pPr marL="1363188" indent="0">
              <a:buNone/>
              <a:defRPr sz="1200" b="1"/>
            </a:lvl5pPr>
            <a:lvl6pPr marL="1703984" indent="0">
              <a:buNone/>
              <a:defRPr sz="1200" b="1"/>
            </a:lvl6pPr>
            <a:lvl7pPr marL="2044781" indent="0">
              <a:buNone/>
              <a:defRPr sz="1200" b="1"/>
            </a:lvl7pPr>
            <a:lvl8pPr marL="2385578" indent="0">
              <a:buNone/>
              <a:defRPr sz="1200" b="1"/>
            </a:lvl8pPr>
            <a:lvl9pPr marL="272637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7988" y="1732280"/>
            <a:ext cx="2596327" cy="11176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0797" indent="0">
              <a:buNone/>
              <a:defRPr sz="1200"/>
            </a:lvl2pPr>
            <a:lvl3pPr marL="681594" indent="0">
              <a:buNone/>
              <a:defRPr sz="1200"/>
            </a:lvl3pPr>
            <a:lvl4pPr marL="1022391" indent="0">
              <a:buNone/>
              <a:defRPr sz="1200"/>
            </a:lvl4pPr>
            <a:lvl5pPr marL="1363188" indent="0">
              <a:buNone/>
              <a:defRPr sz="1200"/>
            </a:lvl5pPr>
            <a:lvl6pPr marL="1703984" indent="0">
              <a:buNone/>
              <a:defRPr sz="1200"/>
            </a:lvl6pPr>
            <a:lvl7pPr marL="2044781" indent="0">
              <a:buNone/>
              <a:defRPr sz="1200"/>
            </a:lvl7pPr>
            <a:lvl8pPr marL="2385578" indent="0">
              <a:buNone/>
              <a:defRPr sz="1200"/>
            </a:lvl8pPr>
            <a:lvl9pPr marL="2726375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7988" y="3574094"/>
            <a:ext cx="2596327" cy="986275"/>
          </a:xfrm>
        </p:spPr>
        <p:txBody>
          <a:bodyPr anchor="t">
            <a:normAutofit/>
          </a:bodyPr>
          <a:lstStyle>
            <a:lvl1pPr marL="0" indent="0">
              <a:buNone/>
              <a:defRPr sz="1000"/>
            </a:lvl1pPr>
            <a:lvl2pPr marL="340797" indent="0">
              <a:buNone/>
              <a:defRPr sz="900"/>
            </a:lvl2pPr>
            <a:lvl3pPr marL="681594" indent="0">
              <a:buNone/>
              <a:defRPr sz="700"/>
            </a:lvl3pPr>
            <a:lvl4pPr marL="1022391" indent="0">
              <a:buNone/>
              <a:defRPr sz="700"/>
            </a:lvl4pPr>
            <a:lvl5pPr marL="1363188" indent="0">
              <a:buNone/>
              <a:defRPr sz="700"/>
            </a:lvl5pPr>
            <a:lvl6pPr marL="1703984" indent="0">
              <a:buNone/>
              <a:defRPr sz="700"/>
            </a:lvl6pPr>
            <a:lvl7pPr marL="2044781" indent="0">
              <a:buNone/>
              <a:defRPr sz="700"/>
            </a:lvl7pPr>
            <a:lvl8pPr marL="2385578" indent="0">
              <a:buNone/>
              <a:defRPr sz="700"/>
            </a:lvl8pPr>
            <a:lvl9pPr marL="2726375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90380" y="3073401"/>
            <a:ext cx="2594336" cy="500694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0797" indent="0">
              <a:buNone/>
              <a:defRPr sz="1500" b="1"/>
            </a:lvl2pPr>
            <a:lvl3pPr marL="681594" indent="0">
              <a:buNone/>
              <a:defRPr sz="1300" b="1"/>
            </a:lvl3pPr>
            <a:lvl4pPr marL="1022391" indent="0">
              <a:buNone/>
              <a:defRPr sz="1200" b="1"/>
            </a:lvl4pPr>
            <a:lvl5pPr marL="1363188" indent="0">
              <a:buNone/>
              <a:defRPr sz="1200" b="1"/>
            </a:lvl5pPr>
            <a:lvl6pPr marL="1703984" indent="0">
              <a:buNone/>
              <a:defRPr sz="1200" b="1"/>
            </a:lvl6pPr>
            <a:lvl7pPr marL="2044781" indent="0">
              <a:buNone/>
              <a:defRPr sz="1200" b="1"/>
            </a:lvl7pPr>
            <a:lvl8pPr marL="2385578" indent="0">
              <a:buNone/>
              <a:defRPr sz="1200" b="1"/>
            </a:lvl8pPr>
            <a:lvl9pPr marL="272637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90380" y="1732280"/>
            <a:ext cx="2594337" cy="11176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0797" indent="0">
              <a:buNone/>
              <a:defRPr sz="1200"/>
            </a:lvl2pPr>
            <a:lvl3pPr marL="681594" indent="0">
              <a:buNone/>
              <a:defRPr sz="1200"/>
            </a:lvl3pPr>
            <a:lvl4pPr marL="1022391" indent="0">
              <a:buNone/>
              <a:defRPr sz="1200"/>
            </a:lvl4pPr>
            <a:lvl5pPr marL="1363188" indent="0">
              <a:buNone/>
              <a:defRPr sz="1200"/>
            </a:lvl5pPr>
            <a:lvl6pPr marL="1703984" indent="0">
              <a:buNone/>
              <a:defRPr sz="1200"/>
            </a:lvl6pPr>
            <a:lvl7pPr marL="2044781" indent="0">
              <a:buNone/>
              <a:defRPr sz="1200"/>
            </a:lvl7pPr>
            <a:lvl8pPr marL="2385578" indent="0">
              <a:buNone/>
              <a:defRPr sz="1200"/>
            </a:lvl8pPr>
            <a:lvl9pPr marL="2726375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90381" y="3574093"/>
            <a:ext cx="2594336" cy="986275"/>
          </a:xfrm>
        </p:spPr>
        <p:txBody>
          <a:bodyPr anchor="t">
            <a:normAutofit/>
          </a:bodyPr>
          <a:lstStyle>
            <a:lvl1pPr marL="0" indent="0">
              <a:buNone/>
              <a:defRPr sz="1000"/>
            </a:lvl1pPr>
            <a:lvl2pPr marL="340797" indent="0">
              <a:buNone/>
              <a:defRPr sz="900"/>
            </a:lvl2pPr>
            <a:lvl3pPr marL="681594" indent="0">
              <a:buNone/>
              <a:defRPr sz="700"/>
            </a:lvl3pPr>
            <a:lvl4pPr marL="1022391" indent="0">
              <a:buNone/>
              <a:defRPr sz="700"/>
            </a:lvl4pPr>
            <a:lvl5pPr marL="1363188" indent="0">
              <a:buNone/>
              <a:defRPr sz="700"/>
            </a:lvl5pPr>
            <a:lvl6pPr marL="1703984" indent="0">
              <a:buNone/>
              <a:defRPr sz="700"/>
            </a:lvl6pPr>
            <a:lvl7pPr marL="2044781" indent="0">
              <a:buNone/>
              <a:defRPr sz="700"/>
            </a:lvl7pPr>
            <a:lvl8pPr marL="2385578" indent="0">
              <a:buNone/>
              <a:defRPr sz="700"/>
            </a:lvl8pPr>
            <a:lvl9pPr marL="2726375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55117" y="3073401"/>
            <a:ext cx="2600003" cy="500694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0797" indent="0">
              <a:buNone/>
              <a:defRPr sz="1500" b="1"/>
            </a:lvl2pPr>
            <a:lvl3pPr marL="681594" indent="0">
              <a:buNone/>
              <a:defRPr sz="1300" b="1"/>
            </a:lvl3pPr>
            <a:lvl4pPr marL="1022391" indent="0">
              <a:buNone/>
              <a:defRPr sz="1200" b="1"/>
            </a:lvl4pPr>
            <a:lvl5pPr marL="1363188" indent="0">
              <a:buNone/>
              <a:defRPr sz="1200" b="1"/>
            </a:lvl5pPr>
            <a:lvl6pPr marL="1703984" indent="0">
              <a:buNone/>
              <a:defRPr sz="1200" b="1"/>
            </a:lvl6pPr>
            <a:lvl7pPr marL="2044781" indent="0">
              <a:buNone/>
              <a:defRPr sz="1200" b="1"/>
            </a:lvl7pPr>
            <a:lvl8pPr marL="2385578" indent="0">
              <a:buNone/>
              <a:defRPr sz="1200" b="1"/>
            </a:lvl8pPr>
            <a:lvl9pPr marL="272637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55210" y="1732280"/>
            <a:ext cx="2593541" cy="11176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0797" indent="0">
              <a:buNone/>
              <a:defRPr sz="1200"/>
            </a:lvl2pPr>
            <a:lvl3pPr marL="681594" indent="0">
              <a:buNone/>
              <a:defRPr sz="1200"/>
            </a:lvl3pPr>
            <a:lvl4pPr marL="1022391" indent="0">
              <a:buNone/>
              <a:defRPr sz="1200"/>
            </a:lvl4pPr>
            <a:lvl5pPr marL="1363188" indent="0">
              <a:buNone/>
              <a:defRPr sz="1200"/>
            </a:lvl5pPr>
            <a:lvl6pPr marL="1703984" indent="0">
              <a:buNone/>
              <a:defRPr sz="1200"/>
            </a:lvl6pPr>
            <a:lvl7pPr marL="2044781" indent="0">
              <a:buNone/>
              <a:defRPr sz="1200"/>
            </a:lvl7pPr>
            <a:lvl8pPr marL="2385578" indent="0">
              <a:buNone/>
              <a:defRPr sz="1200"/>
            </a:lvl8pPr>
            <a:lvl9pPr marL="2726375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6055117" y="3574092"/>
            <a:ext cx="2596976" cy="986275"/>
          </a:xfrm>
        </p:spPr>
        <p:txBody>
          <a:bodyPr anchor="t">
            <a:normAutofit/>
          </a:bodyPr>
          <a:lstStyle>
            <a:lvl1pPr marL="0" indent="0">
              <a:buNone/>
              <a:defRPr sz="1000"/>
            </a:lvl1pPr>
            <a:lvl2pPr marL="340797" indent="0">
              <a:buNone/>
              <a:defRPr sz="900"/>
            </a:lvl2pPr>
            <a:lvl3pPr marL="681594" indent="0">
              <a:buNone/>
              <a:defRPr sz="700"/>
            </a:lvl3pPr>
            <a:lvl4pPr marL="1022391" indent="0">
              <a:buNone/>
              <a:defRPr sz="700"/>
            </a:lvl4pPr>
            <a:lvl5pPr marL="1363188" indent="0">
              <a:buNone/>
              <a:defRPr sz="700"/>
            </a:lvl5pPr>
            <a:lvl6pPr marL="1703984" indent="0">
              <a:buNone/>
              <a:defRPr sz="700"/>
            </a:lvl6pPr>
            <a:lvl7pPr marL="2044781" indent="0">
              <a:buNone/>
              <a:defRPr sz="700"/>
            </a:lvl7pPr>
            <a:lvl8pPr marL="2385578" indent="0">
              <a:buNone/>
              <a:defRPr sz="700"/>
            </a:lvl8pPr>
            <a:lvl9pPr marL="2726375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5868" y="1609344"/>
            <a:ext cx="8139252" cy="29510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08443"/>
            <a:ext cx="9170988" cy="1820757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07516" y="546382"/>
            <a:ext cx="1547604" cy="2862298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0618" y="546383"/>
            <a:ext cx="6171311" cy="28622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78137" y="278624"/>
            <a:ext cx="2189573" cy="267758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5868" y="279401"/>
            <a:ext cx="5259095" cy="26775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70884" y="279401"/>
            <a:ext cx="484236" cy="26775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08443"/>
            <a:ext cx="9170988" cy="18207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869" y="552591"/>
            <a:ext cx="8139251" cy="2054752"/>
          </a:xfrm>
        </p:spPr>
        <p:txBody>
          <a:bodyPr anchor="b">
            <a:normAutofit/>
          </a:bodyPr>
          <a:lstStyle>
            <a:lvl1pPr algn="r"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0618" y="2670599"/>
            <a:ext cx="7890871" cy="700828"/>
          </a:xfrm>
        </p:spPr>
        <p:txBody>
          <a:bodyPr>
            <a:normAutofit/>
          </a:bodyPr>
          <a:lstStyle>
            <a:lvl1pPr marL="0" indent="0" algn="r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4079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159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223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31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0398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4478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8557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263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78137" y="279401"/>
            <a:ext cx="2189573" cy="267758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5868" y="279401"/>
            <a:ext cx="5259095" cy="26698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70884" y="279401"/>
            <a:ext cx="484236" cy="26775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5868" y="1609344"/>
            <a:ext cx="4012307" cy="29510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813" y="1609344"/>
            <a:ext cx="4012307" cy="29510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8110" y="558800"/>
            <a:ext cx="6477010" cy="94996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831" y="1601455"/>
            <a:ext cx="3821238" cy="604202"/>
          </a:xfrm>
        </p:spPr>
        <p:txBody>
          <a:bodyPr anchor="b">
            <a:norm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0797" indent="0">
              <a:buNone/>
              <a:defRPr sz="1500" b="1"/>
            </a:lvl2pPr>
            <a:lvl3pPr marL="681594" indent="0">
              <a:buNone/>
              <a:defRPr sz="1300" b="1"/>
            </a:lvl3pPr>
            <a:lvl4pPr marL="1022391" indent="0">
              <a:buNone/>
              <a:defRPr sz="1200" b="1"/>
            </a:lvl4pPr>
            <a:lvl5pPr marL="1363188" indent="0">
              <a:buNone/>
              <a:defRPr sz="1200" b="1"/>
            </a:lvl5pPr>
            <a:lvl6pPr marL="1703984" indent="0">
              <a:buNone/>
              <a:defRPr sz="1200" b="1"/>
            </a:lvl6pPr>
            <a:lvl7pPr marL="2044781" indent="0">
              <a:buNone/>
              <a:defRPr sz="1200" b="1"/>
            </a:lvl7pPr>
            <a:lvl8pPr marL="2385578" indent="0">
              <a:buNone/>
              <a:defRPr sz="1200" b="1"/>
            </a:lvl8pPr>
            <a:lvl9pPr marL="272637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869" y="2297289"/>
            <a:ext cx="3995589" cy="22630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14769" y="1601455"/>
            <a:ext cx="3840351" cy="604202"/>
          </a:xfrm>
        </p:spPr>
        <p:txBody>
          <a:bodyPr anchor="b">
            <a:norm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0797" indent="0">
              <a:buNone/>
              <a:defRPr sz="1500" b="1"/>
            </a:lvl2pPr>
            <a:lvl3pPr marL="681594" indent="0">
              <a:buNone/>
              <a:defRPr sz="1300" b="1"/>
            </a:lvl3pPr>
            <a:lvl4pPr marL="1022391" indent="0">
              <a:buNone/>
              <a:defRPr sz="1200" b="1"/>
            </a:lvl4pPr>
            <a:lvl5pPr marL="1363188" indent="0">
              <a:buNone/>
              <a:defRPr sz="1200" b="1"/>
            </a:lvl5pPr>
            <a:lvl6pPr marL="1703984" indent="0">
              <a:buNone/>
              <a:defRPr sz="1200" b="1"/>
            </a:lvl6pPr>
            <a:lvl7pPr marL="2044781" indent="0">
              <a:buNone/>
              <a:defRPr sz="1200" b="1"/>
            </a:lvl7pPr>
            <a:lvl8pPr marL="2385578" indent="0">
              <a:buNone/>
              <a:defRPr sz="1200" b="1"/>
            </a:lvl8pPr>
            <a:lvl9pPr marL="272637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813" y="2297289"/>
            <a:ext cx="4012307" cy="22630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868" y="1117600"/>
            <a:ext cx="3095208" cy="1173480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7745" y="547624"/>
            <a:ext cx="4897375" cy="401274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5868" y="2291080"/>
            <a:ext cx="3095208" cy="2269289"/>
          </a:xfrm>
        </p:spPr>
        <p:txBody>
          <a:bodyPr/>
          <a:lstStyle>
            <a:lvl1pPr marL="0" indent="0">
              <a:buNone/>
              <a:defRPr sz="1200"/>
            </a:lvl1pPr>
            <a:lvl2pPr marL="340797" indent="0">
              <a:buNone/>
              <a:defRPr sz="1000"/>
            </a:lvl2pPr>
            <a:lvl3pPr marL="681594" indent="0">
              <a:buNone/>
              <a:defRPr sz="900"/>
            </a:lvl3pPr>
            <a:lvl4pPr marL="1022391" indent="0">
              <a:buNone/>
              <a:defRPr sz="700"/>
            </a:lvl4pPr>
            <a:lvl5pPr marL="1363188" indent="0">
              <a:buNone/>
              <a:defRPr sz="700"/>
            </a:lvl5pPr>
            <a:lvl6pPr marL="1703984" indent="0">
              <a:buNone/>
              <a:defRPr sz="700"/>
            </a:lvl6pPr>
            <a:lvl7pPr marL="2044781" indent="0">
              <a:buNone/>
              <a:defRPr sz="700"/>
            </a:lvl7pPr>
            <a:lvl8pPr marL="2385578" indent="0">
              <a:buNone/>
              <a:defRPr sz="700"/>
            </a:lvl8pPr>
            <a:lvl9pPr marL="2726375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868" y="1117600"/>
            <a:ext cx="5170144" cy="1173480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13330" y="550911"/>
            <a:ext cx="2741790" cy="4009458"/>
          </a:xfrm>
        </p:spPr>
        <p:txBody>
          <a:bodyPr anchor="t"/>
          <a:lstStyle>
            <a:lvl1pPr marL="0" indent="0">
              <a:buNone/>
              <a:defRPr sz="2400"/>
            </a:lvl1pPr>
            <a:lvl2pPr marL="340797" indent="0">
              <a:buNone/>
              <a:defRPr sz="2100"/>
            </a:lvl2pPr>
            <a:lvl3pPr marL="681594" indent="0">
              <a:buNone/>
              <a:defRPr sz="1800"/>
            </a:lvl3pPr>
            <a:lvl4pPr marL="1022391" indent="0">
              <a:buNone/>
              <a:defRPr sz="1500"/>
            </a:lvl4pPr>
            <a:lvl5pPr marL="1363188" indent="0">
              <a:buNone/>
              <a:defRPr sz="1500"/>
            </a:lvl5pPr>
            <a:lvl6pPr marL="1703984" indent="0">
              <a:buNone/>
              <a:defRPr sz="1500"/>
            </a:lvl6pPr>
            <a:lvl7pPr marL="2044781" indent="0">
              <a:buNone/>
              <a:defRPr sz="1500"/>
            </a:lvl7pPr>
            <a:lvl8pPr marL="2385578" indent="0">
              <a:buNone/>
              <a:defRPr sz="1500"/>
            </a:lvl8pPr>
            <a:lvl9pPr marL="2726375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5868" y="2291080"/>
            <a:ext cx="5170144" cy="2269289"/>
          </a:xfrm>
        </p:spPr>
        <p:txBody>
          <a:bodyPr/>
          <a:lstStyle>
            <a:lvl1pPr marL="0" indent="0">
              <a:buNone/>
              <a:defRPr sz="1200"/>
            </a:lvl1pPr>
            <a:lvl2pPr marL="340797" indent="0">
              <a:buNone/>
              <a:defRPr sz="1000"/>
            </a:lvl2pPr>
            <a:lvl3pPr marL="681594" indent="0">
              <a:buNone/>
              <a:defRPr sz="900"/>
            </a:lvl3pPr>
            <a:lvl4pPr marL="1022391" indent="0">
              <a:buNone/>
              <a:defRPr sz="700"/>
            </a:lvl4pPr>
            <a:lvl5pPr marL="1363188" indent="0">
              <a:buNone/>
              <a:defRPr sz="700"/>
            </a:lvl5pPr>
            <a:lvl6pPr marL="1703984" indent="0">
              <a:buNone/>
              <a:defRPr sz="700"/>
            </a:lvl6pPr>
            <a:lvl7pPr marL="2044781" indent="0">
              <a:buNone/>
              <a:defRPr sz="700"/>
            </a:lvl7pPr>
            <a:lvl8pPr marL="2385578" indent="0">
              <a:buNone/>
              <a:defRPr sz="700"/>
            </a:lvl8pPr>
            <a:lvl9pPr marL="2726375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70988" cy="105706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8110" y="560540"/>
            <a:ext cx="6477010" cy="948221"/>
          </a:xfrm>
          <a:prstGeom prst="rect">
            <a:avLst/>
          </a:prstGeom>
        </p:spPr>
        <p:txBody>
          <a:bodyPr vert="horz" lIns="68159" tIns="34080" rIns="68159" bIns="340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868" y="1609344"/>
            <a:ext cx="8139252" cy="2951025"/>
          </a:xfrm>
          <a:prstGeom prst="rect">
            <a:avLst/>
          </a:prstGeom>
        </p:spPr>
        <p:txBody>
          <a:bodyPr vert="horz" lIns="68159" tIns="34080" rIns="68159" bIns="3408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65547" y="4661324"/>
            <a:ext cx="2189573" cy="267758"/>
          </a:xfrm>
          <a:prstGeom prst="rect">
            <a:avLst/>
          </a:prstGeom>
        </p:spPr>
        <p:txBody>
          <a:bodyPr vert="horz" lIns="68159" tIns="34080" rIns="68159" bIns="3408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5868" y="4660954"/>
            <a:ext cx="5846505" cy="267758"/>
          </a:xfrm>
          <a:prstGeom prst="rect">
            <a:avLst/>
          </a:prstGeom>
        </p:spPr>
        <p:txBody>
          <a:bodyPr vert="horz" lIns="68159" tIns="34080" rIns="68159" bIns="3408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91648" y="279401"/>
            <a:ext cx="2063472" cy="267758"/>
          </a:xfrm>
          <a:prstGeom prst="rect">
            <a:avLst/>
          </a:prstGeom>
        </p:spPr>
        <p:txBody>
          <a:bodyPr vert="horz" lIns="68159" tIns="34080" rIns="68159" bIns="3408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681594" rtl="0" eaLnBrk="1" latinLnBrk="0" hangingPunct="1">
        <a:lnSpc>
          <a:spcPct val="90000"/>
        </a:lnSpc>
        <a:spcBef>
          <a:spcPct val="0"/>
        </a:spcBef>
        <a:buNone/>
        <a:defRPr sz="3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0398" indent="-170398" algn="l" defTabSz="681594" rtl="0" eaLnBrk="1" latinLnBrk="0" hangingPunct="1">
        <a:lnSpc>
          <a:spcPct val="90000"/>
        </a:lnSpc>
        <a:spcBef>
          <a:spcPts val="74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11195" indent="-170398" algn="l" defTabSz="681594" rtl="0" eaLnBrk="1" latinLnBrk="0" hangingPunct="1">
        <a:lnSpc>
          <a:spcPct val="90000"/>
        </a:lnSpc>
        <a:spcBef>
          <a:spcPts val="373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1992" indent="-170398" algn="l" defTabSz="681594" rtl="0" eaLnBrk="1" latinLnBrk="0" hangingPunct="1">
        <a:lnSpc>
          <a:spcPct val="90000"/>
        </a:lnSpc>
        <a:spcBef>
          <a:spcPts val="373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192789" indent="-170398" algn="l" defTabSz="681594" rtl="0" eaLnBrk="1" latinLnBrk="0" hangingPunct="1">
        <a:lnSpc>
          <a:spcPct val="90000"/>
        </a:lnSpc>
        <a:spcBef>
          <a:spcPts val="37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33586" indent="-170398" algn="l" defTabSz="681594" rtl="0" eaLnBrk="1" latinLnBrk="0" hangingPunct="1">
        <a:lnSpc>
          <a:spcPct val="90000"/>
        </a:lnSpc>
        <a:spcBef>
          <a:spcPts val="37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383" indent="-170398" algn="l" defTabSz="681594" rtl="0" eaLnBrk="1" latinLnBrk="0" hangingPunct="1">
        <a:lnSpc>
          <a:spcPct val="90000"/>
        </a:lnSpc>
        <a:spcBef>
          <a:spcPts val="37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215180" indent="-170398" algn="l" defTabSz="681594" rtl="0" eaLnBrk="1" latinLnBrk="0" hangingPunct="1">
        <a:lnSpc>
          <a:spcPct val="90000"/>
        </a:lnSpc>
        <a:spcBef>
          <a:spcPts val="37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555977" indent="-170398" algn="l" defTabSz="681594" rtl="0" eaLnBrk="1" latinLnBrk="0" hangingPunct="1">
        <a:lnSpc>
          <a:spcPct val="90000"/>
        </a:lnSpc>
        <a:spcBef>
          <a:spcPts val="37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896773" indent="-170398" algn="l" defTabSz="681594" rtl="0" eaLnBrk="1" latinLnBrk="0" hangingPunct="1">
        <a:lnSpc>
          <a:spcPct val="90000"/>
        </a:lnSpc>
        <a:spcBef>
          <a:spcPts val="37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159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0797" algn="l" defTabSz="68159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1594" algn="l" defTabSz="68159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2391" algn="l" defTabSz="68159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63188" algn="l" defTabSz="68159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03984" algn="l" defTabSz="68159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44781" algn="l" defTabSz="68159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85578" algn="l" defTabSz="68159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26375" algn="l" defTabSz="68159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oilercleaningdoctor.co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Bodman SERVICES LLC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hlinkClick r:id="rId2"/>
              </a:rPr>
              <a:t>a subsidiary of RMR Mechanical</a:t>
            </a:r>
          </a:p>
          <a:p>
            <a:r>
              <a:rPr lang="en-US" dirty="0">
                <a:hlinkClick r:id="rId2"/>
              </a:rPr>
              <a:t>boilercleaningdoctor.com</a:t>
            </a:r>
            <a:r>
              <a:rPr lang="en-US" dirty="0"/>
              <a:t> OR bodmanservices.com</a:t>
            </a:r>
          </a:p>
        </p:txBody>
      </p:sp>
    </p:spTree>
    <p:extLst>
      <p:ext uri="{BB962C8B-B14F-4D97-AF65-F5344CB8AC3E}">
        <p14:creationId xmlns:p14="http://schemas.microsoft.com/office/powerpoint/2010/main" val="2137807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7301" y="163412"/>
            <a:ext cx="3818087" cy="448555"/>
          </a:xfrm>
        </p:spPr>
        <p:txBody>
          <a:bodyPr>
            <a:normAutofit fontScale="90000"/>
          </a:bodyPr>
          <a:lstStyle/>
          <a:p>
            <a:r>
              <a:rPr lang="en-US" dirty="0"/>
              <a:t>Pre-engineering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79" y="860061"/>
            <a:ext cx="8218830" cy="355599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/>
              <a:t>Mechanical Scope </a:t>
            </a:r>
            <a:r>
              <a:rPr lang="en-US" dirty="0"/>
              <a:t>(continued)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Identify valves, fittings, flange covers, etc.</a:t>
            </a:r>
          </a:p>
          <a:p>
            <a:r>
              <a:rPr lang="en-US" dirty="0"/>
              <a:t>Identify inspection and flushing points including handhole caps needed for removal</a:t>
            </a:r>
          </a:p>
          <a:p>
            <a:r>
              <a:rPr lang="en-US" dirty="0"/>
              <a:t>Steam and mud drum modifications needed for optimum deposit removal</a:t>
            </a:r>
          </a:p>
          <a:p>
            <a:r>
              <a:rPr lang="en-US" dirty="0"/>
              <a:t>Develop chemical cleaning procedure/guidelines</a:t>
            </a:r>
          </a:p>
          <a:p>
            <a:pPr marL="0" indent="0">
              <a:buNone/>
            </a:pPr>
            <a:r>
              <a:rPr lang="en-US" dirty="0"/>
              <a:t>	- chemical requirements for chemical cleaning contractor</a:t>
            </a:r>
          </a:p>
          <a:p>
            <a:pPr marL="0" indent="0">
              <a:buNone/>
            </a:pPr>
            <a:r>
              <a:rPr lang="en-US" dirty="0"/>
              <a:t>	- safety and environmental concerns</a:t>
            </a:r>
          </a:p>
          <a:p>
            <a:pPr marL="0" indent="0">
              <a:buNone/>
            </a:pPr>
            <a:r>
              <a:rPr lang="en-US" dirty="0"/>
              <a:t>	- step by step cleaning procedure</a:t>
            </a:r>
          </a:p>
          <a:p>
            <a:pPr marL="0" indent="0">
              <a:buNone/>
            </a:pPr>
            <a:r>
              <a:rPr lang="en-US" dirty="0"/>
              <a:t>	- schedule and timing</a:t>
            </a:r>
          </a:p>
          <a:p>
            <a:pPr marL="0" indent="0">
              <a:buNone/>
            </a:pPr>
            <a:r>
              <a:rPr lang="en-US" dirty="0"/>
              <a:t>	- RFQ document</a:t>
            </a:r>
          </a:p>
        </p:txBody>
      </p:sp>
    </p:spTree>
    <p:extLst>
      <p:ext uri="{BB962C8B-B14F-4D97-AF65-F5344CB8AC3E}">
        <p14:creationId xmlns:p14="http://schemas.microsoft.com/office/powerpoint/2010/main" val="28344845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8110" y="176433"/>
            <a:ext cx="6477010" cy="715477"/>
          </a:xfrm>
        </p:spPr>
        <p:txBody>
          <a:bodyPr/>
          <a:lstStyle/>
          <a:p>
            <a:r>
              <a:rPr lang="en-US" dirty="0"/>
              <a:t>SAFETY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868" y="891910"/>
            <a:ext cx="8139252" cy="34957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We believe that </a:t>
            </a:r>
            <a:r>
              <a:rPr lang="en-US" sz="2000" u="sng" dirty="0"/>
              <a:t>Safety</a:t>
            </a:r>
            <a:r>
              <a:rPr lang="en-US" sz="2000" dirty="0"/>
              <a:t> is paramount in any chemical cleaning.  We follow the “TCC” concept on all our projects.</a:t>
            </a:r>
          </a:p>
          <a:p>
            <a:r>
              <a:rPr lang="en-US" sz="2000" dirty="0"/>
              <a:t>“Teamwork” – plant personnel, chemical cleaning contractor, Bodman Services LLC personnel, water treatment company personnel, others all work together as a team.</a:t>
            </a:r>
          </a:p>
          <a:p>
            <a:r>
              <a:rPr lang="en-US" sz="2000" dirty="0"/>
              <a:t>“Communications” – Bodman Services LLC personnel lead a team safety “JSA” talk every 12 hours to discuss: “where we are, where we have been and where are we going” for the oncoming shift – safety is always the 1</a:t>
            </a:r>
            <a:r>
              <a:rPr lang="en-US" sz="2000" baseline="30000" dirty="0"/>
              <a:t>st</a:t>
            </a:r>
            <a:r>
              <a:rPr lang="en-US" sz="2000" dirty="0"/>
              <a:t> topic discussed</a:t>
            </a:r>
          </a:p>
          <a:p>
            <a:r>
              <a:rPr lang="en-US" sz="2000" dirty="0"/>
              <a:t>“Continuity” – clear communications at shift change, maintain same team on day and night shift </a:t>
            </a:r>
          </a:p>
        </p:txBody>
      </p:sp>
    </p:spTree>
    <p:extLst>
      <p:ext uri="{BB962C8B-B14F-4D97-AF65-F5344CB8AC3E}">
        <p14:creationId xmlns:p14="http://schemas.microsoft.com/office/powerpoint/2010/main" val="42131251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8110" y="130860"/>
            <a:ext cx="6477010" cy="572251"/>
          </a:xfrm>
        </p:spPr>
        <p:txBody>
          <a:bodyPr/>
          <a:lstStyle/>
          <a:p>
            <a:r>
              <a:rPr lang="en-US" dirty="0"/>
              <a:t>PLANNING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0928" y="821730"/>
            <a:ext cx="8139252" cy="391585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/>
              <a:t>Planning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1800" dirty="0"/>
              <a:t>Valve position requirements</a:t>
            </a:r>
          </a:p>
          <a:p>
            <a:r>
              <a:rPr lang="en-US" sz="1800" dirty="0"/>
              <a:t>Identify needed hot and cold water sources, flows and requirements</a:t>
            </a:r>
          </a:p>
          <a:p>
            <a:r>
              <a:rPr lang="en-US" sz="1800" dirty="0"/>
              <a:t>Development of a post acid clean inspection plan and supervision </a:t>
            </a:r>
          </a:p>
          <a:p>
            <a:r>
              <a:rPr lang="en-US" sz="1800" dirty="0"/>
              <a:t>Development of a post acid clean flushing plan and supervision </a:t>
            </a:r>
          </a:p>
          <a:p>
            <a:r>
              <a:rPr lang="en-US" sz="1800" dirty="0"/>
              <a:t>Development of magnetite formation and start-up procedure and supervision </a:t>
            </a:r>
          </a:p>
          <a:p>
            <a:r>
              <a:rPr lang="en-US" sz="1800" dirty="0"/>
              <a:t>Procedures approved by client and chemical cleaning contractor/sub-contractors</a:t>
            </a:r>
          </a:p>
          <a:p>
            <a:r>
              <a:rPr lang="en-US" sz="1800" dirty="0"/>
              <a:t>Collaboration between mill outage planning personnel, contractors and Bodman Services LLC personnel to avoid overlap and minimize impact of chemical cleaning on outage duration</a:t>
            </a:r>
          </a:p>
        </p:txBody>
      </p:sp>
    </p:spTree>
    <p:extLst>
      <p:ext uri="{BB962C8B-B14F-4D97-AF65-F5344CB8AC3E}">
        <p14:creationId xmlns:p14="http://schemas.microsoft.com/office/powerpoint/2010/main" val="38754789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8110" y="274087"/>
            <a:ext cx="6477010" cy="442045"/>
          </a:xfrm>
        </p:spPr>
        <p:txBody>
          <a:bodyPr>
            <a:normAutofit fontScale="90000"/>
          </a:bodyPr>
          <a:lstStyle/>
          <a:p>
            <a:r>
              <a:rPr lang="en-US" dirty="0"/>
              <a:t>ON-SITE ACTIVITIES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868" y="1087219"/>
            <a:ext cx="8139252" cy="3333269"/>
          </a:xfrm>
        </p:spPr>
        <p:txBody>
          <a:bodyPr>
            <a:normAutofit/>
          </a:bodyPr>
          <a:lstStyle/>
          <a:p>
            <a:r>
              <a:rPr lang="en-US" dirty="0"/>
              <a:t>Bodman Services LLC personnel on-site 2-3 days in advance of chemical cleaning</a:t>
            </a:r>
          </a:p>
          <a:p>
            <a:pPr marL="0" indent="0">
              <a:buNone/>
            </a:pPr>
            <a:r>
              <a:rPr lang="en-US" dirty="0"/>
              <a:t>	- assure mechanical integrity</a:t>
            </a:r>
          </a:p>
          <a:p>
            <a:pPr marL="0" indent="0">
              <a:buNone/>
            </a:pPr>
            <a:r>
              <a:rPr lang="en-US" dirty="0"/>
              <a:t>	- assure chemical inventory and strength approved</a:t>
            </a:r>
          </a:p>
          <a:p>
            <a:pPr marL="0" indent="0">
              <a:buNone/>
            </a:pPr>
            <a:r>
              <a:rPr lang="en-US" dirty="0"/>
              <a:t>	- boiler isolated, ready for chemical cleaning</a:t>
            </a:r>
          </a:p>
          <a:p>
            <a:pPr marL="0" indent="0">
              <a:buNone/>
            </a:pPr>
            <a:r>
              <a:rPr lang="en-US" dirty="0"/>
              <a:t>	- boiler closed up to retain heat necessary for proper deposit removal</a:t>
            </a:r>
          </a:p>
          <a:p>
            <a:pPr marL="0" indent="0">
              <a:buNone/>
            </a:pPr>
            <a:r>
              <a:rPr lang="en-US" dirty="0"/>
              <a:t>	- boiler </a:t>
            </a:r>
            <a:r>
              <a:rPr lang="en-US" dirty="0" err="1"/>
              <a:t>valved</a:t>
            </a:r>
            <a:r>
              <a:rPr lang="en-US" dirty="0"/>
              <a:t> properly to accept chemicals</a:t>
            </a:r>
          </a:p>
          <a:p>
            <a:pPr marL="0" indent="0">
              <a:buNone/>
            </a:pPr>
            <a:r>
              <a:rPr lang="en-US" dirty="0"/>
              <a:t>	- contingency planning completed for potential scenarios and all 	   	  parties prepped and prepared</a:t>
            </a:r>
            <a:endParaRPr lang="en-US" b="1" dirty="0"/>
          </a:p>
          <a:p>
            <a:pPr marL="0" indent="0">
              <a:buNone/>
            </a:pPr>
            <a:r>
              <a:rPr lang="en-US" dirty="0"/>
              <a:t>	- boiler boundary identified and flagged off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509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0429" y="376059"/>
            <a:ext cx="4487158" cy="487617"/>
          </a:xfrm>
        </p:spPr>
        <p:txBody>
          <a:bodyPr/>
          <a:lstStyle/>
          <a:p>
            <a:r>
              <a:rPr lang="en-US" dirty="0"/>
              <a:t>CLEANING EXECUTION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314" y="991144"/>
            <a:ext cx="8490359" cy="372262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/>
              <a:t>Bodman Services Technical Advisors Role</a:t>
            </a:r>
          </a:p>
          <a:p>
            <a:r>
              <a:rPr lang="en-US" sz="1800" dirty="0"/>
              <a:t>Oversight of chemical cleaning contractor to assure all cleaning steps are followed following the detailed cleaning procedure</a:t>
            </a:r>
          </a:p>
          <a:p>
            <a:r>
              <a:rPr lang="en-US" sz="1800" dirty="0"/>
              <a:t>Closely follow all steps to assure proper temperatures and chemical concentrations are maintained</a:t>
            </a:r>
          </a:p>
          <a:p>
            <a:r>
              <a:rPr lang="en-US" sz="1800" dirty="0"/>
              <a:t>Boiler walk downs routinely completed at every step of the procedure</a:t>
            </a:r>
          </a:p>
          <a:p>
            <a:r>
              <a:rPr lang="en-US" sz="1800" dirty="0"/>
              <a:t>Assists operations personnel with critical instrument and drain flushing</a:t>
            </a:r>
          </a:p>
          <a:p>
            <a:r>
              <a:rPr lang="en-US" sz="1800" dirty="0"/>
              <a:t>Observe chemical cleaning contractors on temporary piping and valving to assure optimum flows and circulation methods are being followed</a:t>
            </a:r>
          </a:p>
          <a:p>
            <a:r>
              <a:rPr lang="en-US" sz="1800" dirty="0"/>
              <a:t>Interprets all chemical solvent testing to assure deposit removal</a:t>
            </a:r>
          </a:p>
          <a:p>
            <a:r>
              <a:rPr lang="en-US" sz="1800" dirty="0"/>
              <a:t>Keeps chemical cleaning contractor on schedule and look for opportunities to save time on critical path</a:t>
            </a:r>
          </a:p>
        </p:txBody>
      </p:sp>
    </p:spTree>
    <p:extLst>
      <p:ext uri="{BB962C8B-B14F-4D97-AF65-F5344CB8AC3E}">
        <p14:creationId xmlns:p14="http://schemas.microsoft.com/office/powerpoint/2010/main" val="8522356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8211" y="293619"/>
            <a:ext cx="6477010" cy="533189"/>
          </a:xfrm>
        </p:spPr>
        <p:txBody>
          <a:bodyPr/>
          <a:lstStyle/>
          <a:p>
            <a:r>
              <a:rPr lang="en-US" dirty="0"/>
              <a:t>POST CHEMICAL CLEANING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9191" y="1432266"/>
            <a:ext cx="8139252" cy="2849111"/>
          </a:xfrm>
        </p:spPr>
        <p:txBody>
          <a:bodyPr>
            <a:noAutofit/>
          </a:bodyPr>
          <a:lstStyle/>
          <a:p>
            <a:r>
              <a:rPr lang="en-US" sz="1800" dirty="0"/>
              <a:t>Observe handhole removal</a:t>
            </a:r>
          </a:p>
          <a:p>
            <a:r>
              <a:rPr lang="en-US" sz="1800" dirty="0"/>
              <a:t>Inspection of all drums and headers must be considered</a:t>
            </a:r>
          </a:p>
          <a:p>
            <a:r>
              <a:rPr lang="en-US" sz="1800" dirty="0"/>
              <a:t>Tube/header inspection by videoprobing/visual observation must be considered</a:t>
            </a:r>
          </a:p>
          <a:p>
            <a:r>
              <a:rPr lang="en-US" sz="1800" dirty="0"/>
              <a:t>Modifications to flushing plan based on inspection results must be considered</a:t>
            </a:r>
          </a:p>
          <a:p>
            <a:r>
              <a:rPr lang="en-US" sz="1800" dirty="0"/>
              <a:t>Unique start-up procedure to minimize magnetite formation time and avoid re-deposition of iron prior to releasing boiler to produce steam for the plant </a:t>
            </a:r>
          </a:p>
        </p:txBody>
      </p:sp>
    </p:spTree>
    <p:extLst>
      <p:ext uri="{BB962C8B-B14F-4D97-AF65-F5344CB8AC3E}">
        <p14:creationId xmlns:p14="http://schemas.microsoft.com/office/powerpoint/2010/main" val="25567293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4855" y="176433"/>
            <a:ext cx="6477010" cy="474596"/>
          </a:xfrm>
        </p:spPr>
        <p:txBody>
          <a:bodyPr>
            <a:normAutofit fontScale="90000"/>
          </a:bodyPr>
          <a:lstStyle/>
          <a:p>
            <a:r>
              <a:rPr lang="en-US" dirty="0"/>
              <a:t>RESULTS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996" y="413731"/>
            <a:ext cx="5680670" cy="41535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30155" y="805153"/>
            <a:ext cx="1763240" cy="3515923"/>
          </a:xfrm>
          <a:prstGeom prst="rect">
            <a:avLst/>
          </a:prstGeom>
          <a:noFill/>
        </p:spPr>
        <p:txBody>
          <a:bodyPr wrap="square" lIns="68159" tIns="34080" rIns="68159" bIns="34080" rtlCol="0">
            <a:spAutoFit/>
          </a:bodyPr>
          <a:lstStyle/>
          <a:p>
            <a:r>
              <a:rPr lang="en-US" sz="1600" dirty="0"/>
              <a:t>Mud drum opened after passivation – no sludge and well passivated using our unique chemical cleaning procedures (results vary based on how dirty the boiler might be and boiler design)</a:t>
            </a:r>
          </a:p>
        </p:txBody>
      </p:sp>
    </p:spTree>
    <p:extLst>
      <p:ext uri="{BB962C8B-B14F-4D97-AF65-F5344CB8AC3E}">
        <p14:creationId xmlns:p14="http://schemas.microsoft.com/office/powerpoint/2010/main" val="23260985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24855" y="176433"/>
            <a:ext cx="6477010" cy="474596"/>
          </a:xfrm>
        </p:spPr>
        <p:txBody>
          <a:bodyPr>
            <a:normAutofit fontScale="90000"/>
          </a:bodyPr>
          <a:lstStyle/>
          <a:p>
            <a:r>
              <a:rPr lang="en-US" dirty="0"/>
              <a:t>RESULTS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46" y="755194"/>
            <a:ext cx="2682013" cy="3486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100" y="755194"/>
            <a:ext cx="2682014" cy="34862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04110" y="839409"/>
            <a:ext cx="1716221" cy="3392813"/>
          </a:xfrm>
          <a:prstGeom prst="rect">
            <a:avLst/>
          </a:prstGeom>
          <a:noFill/>
        </p:spPr>
        <p:txBody>
          <a:bodyPr wrap="square" lIns="68159" tIns="34080" rIns="68159" bIns="34080" rtlCol="0">
            <a:spAutoFit/>
          </a:bodyPr>
          <a:lstStyle/>
          <a:p>
            <a:r>
              <a:rPr lang="en-US" sz="1800" dirty="0"/>
              <a:t>Lower water wall headers BEFORE flushing – no sludge and well passivated using our unique chemical cleaning procedures</a:t>
            </a:r>
          </a:p>
        </p:txBody>
      </p:sp>
    </p:spTree>
    <p:extLst>
      <p:ext uri="{BB962C8B-B14F-4D97-AF65-F5344CB8AC3E}">
        <p14:creationId xmlns:p14="http://schemas.microsoft.com/office/powerpoint/2010/main" val="42876742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24855" y="176433"/>
            <a:ext cx="6477010" cy="474596"/>
          </a:xfrm>
        </p:spPr>
        <p:txBody>
          <a:bodyPr>
            <a:normAutofit fontScale="90000"/>
          </a:bodyPr>
          <a:lstStyle/>
          <a:p>
            <a:r>
              <a:rPr lang="en-US" dirty="0"/>
              <a:t>RESULTS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249" y="953756"/>
            <a:ext cx="3361213" cy="24576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557" y="948874"/>
            <a:ext cx="4490520" cy="24625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4603" y="3593681"/>
            <a:ext cx="7365728" cy="622823"/>
          </a:xfrm>
          <a:prstGeom prst="rect">
            <a:avLst/>
          </a:prstGeom>
          <a:noFill/>
        </p:spPr>
        <p:txBody>
          <a:bodyPr wrap="square" lIns="68159" tIns="34080" rIns="68159" bIns="34080" rtlCol="0">
            <a:spAutoFit/>
          </a:bodyPr>
          <a:lstStyle/>
          <a:p>
            <a:r>
              <a:rPr lang="en-US" sz="1800" dirty="0"/>
              <a:t>Lower screen tube headers BEFORE flushing – no sludge and well passivated using our unique chemical cleaning procedures</a:t>
            </a:r>
          </a:p>
        </p:txBody>
      </p:sp>
    </p:spTree>
    <p:extLst>
      <p:ext uri="{BB962C8B-B14F-4D97-AF65-F5344CB8AC3E}">
        <p14:creationId xmlns:p14="http://schemas.microsoft.com/office/powerpoint/2010/main" val="11327386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EA89A-F1C6-B574-9527-80947D6C1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932" y="560540"/>
            <a:ext cx="8365188" cy="495109"/>
          </a:xfrm>
        </p:spPr>
        <p:txBody>
          <a:bodyPr>
            <a:normAutofit fontScale="90000"/>
          </a:bodyPr>
          <a:lstStyle/>
          <a:p>
            <a:pPr algn="l"/>
            <a:r>
              <a:rPr lang="en-US" sz="2200" b="1" i="1" dirty="0"/>
              <a:t>KEYS TO MINIMIZING CHEMICAL CLEANING DURATION</a:t>
            </a:r>
            <a:br>
              <a:rPr lang="en-US" sz="3200" b="1" i="1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6473A-7D52-5503-4F50-C0C3A3E3E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868" y="1055650"/>
            <a:ext cx="8139252" cy="3504720"/>
          </a:xfrm>
        </p:spPr>
        <p:txBody>
          <a:bodyPr>
            <a:normAutofit lnSpcReduction="10000"/>
          </a:bodyPr>
          <a:lstStyle/>
          <a:p>
            <a:r>
              <a:rPr lang="en-US" sz="1800" dirty="0"/>
              <a:t>Large connections on lower water wall headers</a:t>
            </a:r>
          </a:p>
          <a:p>
            <a:r>
              <a:rPr lang="en-US" sz="1800" dirty="0"/>
              <a:t>Large connections on lower screen headers</a:t>
            </a:r>
          </a:p>
          <a:p>
            <a:r>
              <a:rPr lang="en-US" sz="1800" dirty="0"/>
              <a:t>Large vent (can only fill and drain the boiler as fast as you can vent air when filling and allowing air in when draining)</a:t>
            </a:r>
          </a:p>
          <a:p>
            <a:r>
              <a:rPr lang="en-US" sz="1800" dirty="0"/>
              <a:t>Ample hot and cold water supply – need the proper flow and temperature to fill the boiler in less than 2 hours (one hour is preferred)</a:t>
            </a:r>
          </a:p>
          <a:p>
            <a:r>
              <a:rPr lang="en-US" sz="1800" dirty="0"/>
              <a:t>We anticipate filling and draining boilers 6-10 times each – depends on how many chemical stages</a:t>
            </a:r>
          </a:p>
          <a:p>
            <a:r>
              <a:rPr lang="en-US" sz="1800" dirty="0"/>
              <a:t>Most common cause of chemical cleaning delays is lack of adequate water supply !! </a:t>
            </a:r>
          </a:p>
          <a:p>
            <a:r>
              <a:rPr lang="en-US" sz="1800" dirty="0"/>
              <a:t>Existing 1.5” lower header drains are NOT adequate for quickly filling and draining the boiler !!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363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E325C-4754-E9BA-430E-5E789ED9A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Bodman SERVICES LLC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AD2643-5104-D0F8-F5C3-D95986A4F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868" y="1609345"/>
            <a:ext cx="8139252" cy="2754500"/>
          </a:xfrm>
        </p:spPr>
        <p:txBody>
          <a:bodyPr/>
          <a:lstStyle/>
          <a:p>
            <a:r>
              <a:rPr lang="en-US" sz="2000" dirty="0"/>
              <a:t>Bodman Services LLC formed in September 2021</a:t>
            </a:r>
          </a:p>
          <a:p>
            <a:r>
              <a:rPr lang="en-US" sz="2000" dirty="0"/>
              <a:t>Purchased from George H. Bodman Inc. after Mr. Bodman passed away</a:t>
            </a:r>
          </a:p>
          <a:p>
            <a:r>
              <a:rPr lang="en-US" sz="2000" dirty="0"/>
              <a:t>George H. Bodman Inc. formed in 1991</a:t>
            </a:r>
          </a:p>
          <a:p>
            <a:r>
              <a:rPr lang="en-US" sz="2000" dirty="0"/>
              <a:t>Focused primarily on chemically cleaning Paper mill boilers</a:t>
            </a:r>
          </a:p>
          <a:p>
            <a:r>
              <a:rPr lang="en-US" sz="2000" dirty="0"/>
              <a:t>Also perform chemical cleaning in refineries, chemical plants and utility plants</a:t>
            </a:r>
          </a:p>
          <a:p>
            <a:r>
              <a:rPr lang="en-US" sz="2000" dirty="0"/>
              <a:t>Same Technical Advisors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108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6C67E-C9FB-C4BF-4A3A-42A7C009B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620" y="703007"/>
            <a:ext cx="6477010" cy="658661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b="1" u="sng" dirty="0"/>
              <a:t>EXPERIENCE</a:t>
            </a:r>
            <a:br>
              <a:rPr lang="en-US" sz="3200" b="1" u="sng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0B1258-0706-7B44-DAB7-97DF26D5B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620" y="1361668"/>
            <a:ext cx="8139252" cy="2951025"/>
          </a:xfrm>
        </p:spPr>
        <p:txBody>
          <a:bodyPr>
            <a:normAutofit fontScale="92500"/>
          </a:bodyPr>
          <a:lstStyle/>
          <a:p>
            <a:r>
              <a:rPr lang="en-US" dirty="0"/>
              <a:t>We have cleaned many boilers with screen tubes</a:t>
            </a:r>
          </a:p>
          <a:p>
            <a:r>
              <a:rPr lang="en-US" dirty="0"/>
              <a:t>Cleaning screen tubes correctly is important</a:t>
            </a:r>
          </a:p>
          <a:p>
            <a:r>
              <a:rPr lang="en-US" dirty="0"/>
              <a:t>The method used to circulate and clean screen tubes was 1</a:t>
            </a:r>
            <a:r>
              <a:rPr lang="en-US" baseline="30000" dirty="0"/>
              <a:t>st</a:t>
            </a:r>
            <a:r>
              <a:rPr lang="en-US" dirty="0"/>
              <a:t> designed and performed by us after a screen tube failure</a:t>
            </a:r>
          </a:p>
          <a:p>
            <a:r>
              <a:rPr lang="en-US" dirty="0"/>
              <a:t>Prior to us changing chemical cleaning methods (circulation) most all consultants, including us, used a “soak and surge” method to clean boilers – not as effective – lots of leftover sludge to deal with – most importantly </a:t>
            </a:r>
            <a:r>
              <a:rPr lang="en-US" b="1" u="sng" dirty="0"/>
              <a:t>screen tubes</a:t>
            </a:r>
          </a:p>
          <a:p>
            <a:endParaRPr lang="en-US" dirty="0"/>
          </a:p>
          <a:p>
            <a:r>
              <a:rPr lang="en-US" dirty="0"/>
              <a:t>Generally speaking – most all boilers we clean with our recommended connections and circulation methods with have very little or NO sludge remaining in lower headers and screen tubes – saves time in flushing and inspection !!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0653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77BB4-4A8B-35BC-D632-E929413C4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203" y="129359"/>
            <a:ext cx="6477010" cy="948221"/>
          </a:xfrm>
        </p:spPr>
        <p:txBody>
          <a:bodyPr/>
          <a:lstStyle/>
          <a:p>
            <a:r>
              <a:rPr lang="en-US" dirty="0"/>
              <a:t>POST CHEMICAL CLEAN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E6925A-A93B-4E91-D371-4480E432A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487" y="1039087"/>
            <a:ext cx="8139252" cy="3270643"/>
          </a:xfrm>
        </p:spPr>
        <p:txBody>
          <a:bodyPr>
            <a:noAutofit/>
          </a:bodyPr>
          <a:lstStyle/>
          <a:p>
            <a:r>
              <a:rPr lang="en-US" sz="2000" dirty="0"/>
              <a:t>We recommend flushing tubes/headers post chemical clean</a:t>
            </a:r>
          </a:p>
          <a:p>
            <a:r>
              <a:rPr lang="en-US" sz="2000" dirty="0"/>
              <a:t>We recommend videoprobe inspection post flushing to ensure all/most sludge has been removed</a:t>
            </a:r>
          </a:p>
          <a:p>
            <a:r>
              <a:rPr lang="en-US" sz="2000" dirty="0"/>
              <a:t>We recommend a start-up magnetite formation procedure be followed to form magnetite early on boiler start-up after chemical cleaning</a:t>
            </a:r>
          </a:p>
          <a:p>
            <a:endParaRPr lang="en-US" sz="2000" dirty="0"/>
          </a:p>
          <a:p>
            <a:r>
              <a:rPr lang="en-US" sz="2000" dirty="0"/>
              <a:t>Bodman Services Technical Advisors can produce the flushing/inspection/magnetite formation procedures and can supervise these activities for your team</a:t>
            </a:r>
          </a:p>
        </p:txBody>
      </p:sp>
    </p:spTree>
    <p:extLst>
      <p:ext uri="{BB962C8B-B14F-4D97-AF65-F5344CB8AC3E}">
        <p14:creationId xmlns:p14="http://schemas.microsoft.com/office/powerpoint/2010/main" val="18897672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0" name="Straight Connector 119"/>
          <p:cNvCxnSpPr/>
          <p:nvPr/>
        </p:nvCxnSpPr>
        <p:spPr>
          <a:xfrm>
            <a:off x="2372706" y="2200157"/>
            <a:ext cx="6101165" cy="140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>
            <a:off x="3185500" y="911983"/>
            <a:ext cx="0" cy="12692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Flowchart: Collate 121"/>
          <p:cNvSpPr/>
          <p:nvPr/>
        </p:nvSpPr>
        <p:spPr>
          <a:xfrm>
            <a:off x="3519177" y="1287177"/>
            <a:ext cx="143297" cy="223520"/>
          </a:xfrm>
          <a:prstGeom prst="flowChartCol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159" tIns="34080" rIns="68159" bIns="3408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3" name="Flowchart: Collate 122"/>
          <p:cNvSpPr/>
          <p:nvPr/>
        </p:nvSpPr>
        <p:spPr>
          <a:xfrm rot="5400000">
            <a:off x="2748556" y="2922422"/>
            <a:ext cx="167640" cy="229275"/>
          </a:xfrm>
          <a:prstGeom prst="flowChartCol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159" tIns="34080" rIns="68159" bIns="3408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4" name="Flowchart: Collate 123"/>
          <p:cNvSpPr/>
          <p:nvPr/>
        </p:nvSpPr>
        <p:spPr>
          <a:xfrm>
            <a:off x="2552947" y="3942425"/>
            <a:ext cx="143297" cy="223520"/>
          </a:xfrm>
          <a:prstGeom prst="flowChartCol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159" tIns="34080" rIns="68159" bIns="3408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5" name="Flowchart: Collate 124"/>
          <p:cNvSpPr/>
          <p:nvPr/>
        </p:nvSpPr>
        <p:spPr>
          <a:xfrm>
            <a:off x="3113851" y="1287177"/>
            <a:ext cx="143297" cy="223520"/>
          </a:xfrm>
          <a:prstGeom prst="flowChartCol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159" tIns="34080" rIns="68159" bIns="3408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26" name="Straight Connector 125"/>
          <p:cNvCxnSpPr/>
          <p:nvPr/>
        </p:nvCxnSpPr>
        <p:spPr>
          <a:xfrm>
            <a:off x="3566261" y="1119537"/>
            <a:ext cx="24565" cy="10617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 flipH="1">
            <a:off x="2053456" y="911983"/>
            <a:ext cx="11320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Flowchart: Collate 127"/>
          <p:cNvSpPr/>
          <p:nvPr/>
        </p:nvSpPr>
        <p:spPr>
          <a:xfrm rot="5400000">
            <a:off x="2174345" y="797345"/>
            <a:ext cx="167640" cy="229275"/>
          </a:xfrm>
          <a:prstGeom prst="flowChartCol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159" tIns="34080" rIns="68159" bIns="3408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1936687" y="502363"/>
            <a:ext cx="659165" cy="293414"/>
          </a:xfrm>
          <a:prstGeom prst="rect">
            <a:avLst/>
          </a:prstGeom>
          <a:noFill/>
        </p:spPr>
        <p:txBody>
          <a:bodyPr wrap="square" lIns="68159" tIns="34080" rIns="68159" bIns="34080" rtlCol="0">
            <a:spAutoFit/>
          </a:bodyPr>
          <a:lstStyle/>
          <a:p>
            <a:pPr algn="ctr"/>
            <a:r>
              <a:rPr lang="en-US" sz="700" dirty="0" err="1"/>
              <a:t>Feedwater</a:t>
            </a:r>
            <a:endParaRPr lang="en-US" sz="700" dirty="0"/>
          </a:p>
          <a:p>
            <a:pPr algn="ctr"/>
            <a:r>
              <a:rPr lang="en-US" sz="700" dirty="0"/>
              <a:t>Supply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3343126" y="765276"/>
            <a:ext cx="544527" cy="293414"/>
          </a:xfrm>
          <a:prstGeom prst="rect">
            <a:avLst/>
          </a:prstGeom>
          <a:noFill/>
        </p:spPr>
        <p:txBody>
          <a:bodyPr wrap="square" lIns="68159" tIns="34080" rIns="68159" bIns="34080" rtlCol="0">
            <a:spAutoFit/>
          </a:bodyPr>
          <a:lstStyle/>
          <a:p>
            <a:pPr algn="ctr"/>
            <a:r>
              <a:rPr lang="en-US" sz="700" dirty="0" err="1"/>
              <a:t>Demin</a:t>
            </a:r>
            <a:r>
              <a:rPr lang="en-US" sz="700" dirty="0"/>
              <a:t> water</a:t>
            </a:r>
          </a:p>
        </p:txBody>
      </p:sp>
      <p:cxnSp>
        <p:nvCxnSpPr>
          <p:cNvPr id="131" name="Straight Connector 130"/>
          <p:cNvCxnSpPr/>
          <p:nvPr/>
        </p:nvCxnSpPr>
        <p:spPr>
          <a:xfrm>
            <a:off x="3085192" y="1650397"/>
            <a:ext cx="20061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>
            <a:off x="3109757" y="1853961"/>
            <a:ext cx="20061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>
            <a:off x="3480283" y="1853961"/>
            <a:ext cx="20061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>
            <a:off x="3472094" y="1650397"/>
            <a:ext cx="20061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/>
          <p:cNvCxnSpPr/>
          <p:nvPr/>
        </p:nvCxnSpPr>
        <p:spPr>
          <a:xfrm>
            <a:off x="3085193" y="1650398"/>
            <a:ext cx="225180" cy="2035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/>
          <p:cNvCxnSpPr/>
          <p:nvPr/>
        </p:nvCxnSpPr>
        <p:spPr>
          <a:xfrm>
            <a:off x="3459811" y="1660376"/>
            <a:ext cx="225180" cy="2035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Oval 136"/>
          <p:cNvSpPr/>
          <p:nvPr/>
        </p:nvSpPr>
        <p:spPr>
          <a:xfrm>
            <a:off x="4986886" y="1749246"/>
            <a:ext cx="242252" cy="1952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159" tIns="34080" rIns="68159" bIns="34080"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4659786" y="1737214"/>
            <a:ext cx="242252" cy="1952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159" tIns="34080" rIns="68159" bIns="34080" rtlCol="0" anchor="ctr"/>
          <a:lstStyle/>
          <a:p>
            <a:pPr algn="ctr"/>
            <a:endParaRPr lang="en-US"/>
          </a:p>
        </p:txBody>
      </p:sp>
      <p:cxnSp>
        <p:nvCxnSpPr>
          <p:cNvPr id="139" name="Straight Connector 138"/>
          <p:cNvCxnSpPr/>
          <p:nvPr/>
        </p:nvCxnSpPr>
        <p:spPr>
          <a:xfrm>
            <a:off x="5100734" y="1940607"/>
            <a:ext cx="0" cy="2715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TextBox 140"/>
          <p:cNvSpPr txBox="1"/>
          <p:nvPr/>
        </p:nvSpPr>
        <p:spPr>
          <a:xfrm>
            <a:off x="4675468" y="1563959"/>
            <a:ext cx="221860" cy="180562"/>
          </a:xfrm>
          <a:prstGeom prst="rect">
            <a:avLst/>
          </a:prstGeom>
          <a:noFill/>
        </p:spPr>
        <p:txBody>
          <a:bodyPr wrap="square" lIns="68159" tIns="34080" rIns="68159" bIns="34080" rtlCol="0">
            <a:spAutoFit/>
          </a:bodyPr>
          <a:lstStyle/>
          <a:p>
            <a:pPr algn="ctr"/>
            <a:r>
              <a:rPr lang="en-US" sz="700" dirty="0"/>
              <a:t>PI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3873995" y="1782970"/>
            <a:ext cx="863024" cy="293414"/>
          </a:xfrm>
          <a:prstGeom prst="rect">
            <a:avLst/>
          </a:prstGeom>
          <a:noFill/>
        </p:spPr>
        <p:txBody>
          <a:bodyPr wrap="square" lIns="68159" tIns="34080" rIns="68159" bIns="34080" rtlCol="0">
            <a:spAutoFit/>
          </a:bodyPr>
          <a:lstStyle/>
          <a:p>
            <a:pPr algn="ctr"/>
            <a:r>
              <a:rPr lang="en-US" sz="700" dirty="0"/>
              <a:t>Flow Meter</a:t>
            </a:r>
          </a:p>
          <a:p>
            <a:pPr algn="ctr"/>
            <a:r>
              <a:rPr lang="en-US" sz="700" dirty="0"/>
              <a:t> by CCC</a:t>
            </a:r>
          </a:p>
        </p:txBody>
      </p:sp>
      <p:sp>
        <p:nvSpPr>
          <p:cNvPr id="143" name="Oval 142"/>
          <p:cNvSpPr/>
          <p:nvPr/>
        </p:nvSpPr>
        <p:spPr>
          <a:xfrm>
            <a:off x="4191437" y="2128098"/>
            <a:ext cx="286593" cy="1617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159" tIns="34080" rIns="68159" bIns="34080" rtlCol="0" anchor="ctr"/>
          <a:lstStyle/>
          <a:p>
            <a:pPr algn="ctr"/>
            <a:endParaRPr lang="en-US"/>
          </a:p>
        </p:txBody>
      </p:sp>
      <p:sp>
        <p:nvSpPr>
          <p:cNvPr id="144" name="TextBox 143"/>
          <p:cNvSpPr txBox="1"/>
          <p:nvPr/>
        </p:nvSpPr>
        <p:spPr>
          <a:xfrm>
            <a:off x="4974759" y="1575132"/>
            <a:ext cx="280491" cy="180562"/>
          </a:xfrm>
          <a:prstGeom prst="rect">
            <a:avLst/>
          </a:prstGeom>
          <a:noFill/>
        </p:spPr>
        <p:txBody>
          <a:bodyPr wrap="square" lIns="68159" tIns="34080" rIns="68159" bIns="34080" rtlCol="0">
            <a:spAutoFit/>
          </a:bodyPr>
          <a:lstStyle/>
          <a:p>
            <a:pPr algn="ctr"/>
            <a:r>
              <a:rPr lang="en-US" sz="700" dirty="0"/>
              <a:t>TI</a:t>
            </a:r>
          </a:p>
        </p:txBody>
      </p:sp>
      <p:sp>
        <p:nvSpPr>
          <p:cNvPr id="145" name="Flowchart: Collate 144"/>
          <p:cNvSpPr/>
          <p:nvPr/>
        </p:nvSpPr>
        <p:spPr>
          <a:xfrm>
            <a:off x="5935673" y="2704160"/>
            <a:ext cx="143297" cy="223520"/>
          </a:xfrm>
          <a:prstGeom prst="flowChartCol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159" tIns="34080" rIns="68159" bIns="3408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6" name="&quot;No&quot; Symbol 145"/>
          <p:cNvSpPr/>
          <p:nvPr/>
        </p:nvSpPr>
        <p:spPr>
          <a:xfrm>
            <a:off x="6360452" y="3246291"/>
            <a:ext cx="286593" cy="279400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159" tIns="34080" rIns="68159" bIns="3408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6205949" y="2955938"/>
            <a:ext cx="649952" cy="293414"/>
          </a:xfrm>
          <a:prstGeom prst="rect">
            <a:avLst/>
          </a:prstGeom>
          <a:noFill/>
        </p:spPr>
        <p:txBody>
          <a:bodyPr wrap="square" lIns="68159" tIns="34080" rIns="68159" bIns="34080" rtlCol="0">
            <a:spAutoFit/>
          </a:bodyPr>
          <a:lstStyle/>
          <a:p>
            <a:r>
              <a:rPr lang="en-US" sz="700" dirty="0"/>
              <a:t>Circ pump</a:t>
            </a:r>
          </a:p>
          <a:p>
            <a:r>
              <a:rPr lang="en-US" sz="700" dirty="0"/>
              <a:t>by CCC</a:t>
            </a:r>
          </a:p>
        </p:txBody>
      </p:sp>
      <p:cxnSp>
        <p:nvCxnSpPr>
          <p:cNvPr id="148" name="Straight Connector 147"/>
          <p:cNvCxnSpPr>
            <a:endCxn id="146" idx="2"/>
          </p:cNvCxnSpPr>
          <p:nvPr/>
        </p:nvCxnSpPr>
        <p:spPr>
          <a:xfrm>
            <a:off x="6021539" y="3385974"/>
            <a:ext cx="338913" cy="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/>
          <p:nvPr/>
        </p:nvCxnSpPr>
        <p:spPr>
          <a:xfrm flipV="1">
            <a:off x="7962956" y="2202531"/>
            <a:ext cx="0" cy="12014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Flowchart: Collate 149"/>
          <p:cNvSpPr/>
          <p:nvPr/>
        </p:nvSpPr>
        <p:spPr>
          <a:xfrm rot="5400000">
            <a:off x="5159185" y="3607258"/>
            <a:ext cx="167640" cy="229275"/>
          </a:xfrm>
          <a:prstGeom prst="flowChartCol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159" tIns="34080" rIns="68159" bIns="3408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1" name="Flowchart: Collate 150"/>
          <p:cNvSpPr/>
          <p:nvPr/>
        </p:nvSpPr>
        <p:spPr>
          <a:xfrm rot="5400000">
            <a:off x="3760844" y="3439312"/>
            <a:ext cx="167640" cy="229275"/>
          </a:xfrm>
          <a:prstGeom prst="flowChartCol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159" tIns="34080" rIns="68159" bIns="3408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2" name="Rectangle 151"/>
          <p:cNvSpPr/>
          <p:nvPr/>
        </p:nvSpPr>
        <p:spPr>
          <a:xfrm>
            <a:off x="4682489" y="3409261"/>
            <a:ext cx="163342" cy="457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159" tIns="34080" rIns="68159" bIns="34080" rtlCol="0" anchor="ctr"/>
          <a:lstStyle/>
          <a:p>
            <a:pPr algn="ctr"/>
            <a:endParaRPr lang="en-US"/>
          </a:p>
        </p:txBody>
      </p:sp>
      <p:cxnSp>
        <p:nvCxnSpPr>
          <p:cNvPr id="153" name="Straight Connector 152"/>
          <p:cNvCxnSpPr/>
          <p:nvPr/>
        </p:nvCxnSpPr>
        <p:spPr>
          <a:xfrm>
            <a:off x="2372803" y="2191312"/>
            <a:ext cx="0" cy="10676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/>
          <p:nvPr/>
        </p:nvCxnSpPr>
        <p:spPr>
          <a:xfrm>
            <a:off x="2143528" y="3258943"/>
            <a:ext cx="4989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TextBox 154"/>
          <p:cNvSpPr txBox="1"/>
          <p:nvPr/>
        </p:nvSpPr>
        <p:spPr>
          <a:xfrm>
            <a:off x="1926536" y="4419473"/>
            <a:ext cx="544527" cy="180562"/>
          </a:xfrm>
          <a:prstGeom prst="rect">
            <a:avLst/>
          </a:prstGeom>
          <a:noFill/>
        </p:spPr>
        <p:txBody>
          <a:bodyPr wrap="square" lIns="68159" tIns="34080" rIns="68159" bIns="34080" rtlCol="0">
            <a:spAutoFit/>
          </a:bodyPr>
          <a:lstStyle/>
          <a:p>
            <a:r>
              <a:rPr lang="en-US" sz="700" dirty="0"/>
              <a:t>To Sewer</a:t>
            </a:r>
          </a:p>
        </p:txBody>
      </p:sp>
      <p:sp>
        <p:nvSpPr>
          <p:cNvPr id="156" name="Flowchart: Collate 155"/>
          <p:cNvSpPr/>
          <p:nvPr/>
        </p:nvSpPr>
        <p:spPr>
          <a:xfrm>
            <a:off x="2071880" y="3938075"/>
            <a:ext cx="143297" cy="223520"/>
          </a:xfrm>
          <a:prstGeom prst="flowChartCol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159" tIns="34080" rIns="68159" bIns="3408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57" name="Straight Arrow Connector 156"/>
          <p:cNvCxnSpPr/>
          <p:nvPr/>
        </p:nvCxnSpPr>
        <p:spPr>
          <a:xfrm flipH="1">
            <a:off x="2621300" y="3258943"/>
            <a:ext cx="19673" cy="12014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Flowchart: Collate 157"/>
          <p:cNvSpPr/>
          <p:nvPr/>
        </p:nvSpPr>
        <p:spPr>
          <a:xfrm>
            <a:off x="3816005" y="2369852"/>
            <a:ext cx="143297" cy="223520"/>
          </a:xfrm>
          <a:prstGeom prst="flowChartCol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159" tIns="34080" rIns="68159" bIns="3408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9" name="Flowchart: Collate 158"/>
          <p:cNvSpPr/>
          <p:nvPr/>
        </p:nvSpPr>
        <p:spPr>
          <a:xfrm>
            <a:off x="2301057" y="2532503"/>
            <a:ext cx="143297" cy="223520"/>
          </a:xfrm>
          <a:prstGeom prst="flowChartCol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159" tIns="34080" rIns="68159" bIns="3408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60" name="Straight Arrow Connector 159"/>
          <p:cNvCxnSpPr/>
          <p:nvPr/>
        </p:nvCxnSpPr>
        <p:spPr>
          <a:xfrm flipV="1">
            <a:off x="3887653" y="2207202"/>
            <a:ext cx="0" cy="5488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/>
          <p:nvPr/>
        </p:nvCxnSpPr>
        <p:spPr>
          <a:xfrm>
            <a:off x="3199829" y="2756023"/>
            <a:ext cx="6878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/>
        </p:nvCxnSpPr>
        <p:spPr>
          <a:xfrm flipV="1">
            <a:off x="3343126" y="2644263"/>
            <a:ext cx="0" cy="2235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/>
          <p:nvPr/>
        </p:nvCxnSpPr>
        <p:spPr>
          <a:xfrm flipV="1">
            <a:off x="3580590" y="2644263"/>
            <a:ext cx="0" cy="2235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/>
          <p:cNvCxnSpPr/>
          <p:nvPr/>
        </p:nvCxnSpPr>
        <p:spPr>
          <a:xfrm flipV="1">
            <a:off x="3343126" y="2644263"/>
            <a:ext cx="235417" cy="2235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Flowchart: Collate 164"/>
          <p:cNvSpPr/>
          <p:nvPr/>
        </p:nvSpPr>
        <p:spPr>
          <a:xfrm>
            <a:off x="5324620" y="2368322"/>
            <a:ext cx="143297" cy="223520"/>
          </a:xfrm>
          <a:prstGeom prst="flowChartCol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159" tIns="34080" rIns="68159" bIns="3408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6" name="TextBox 165"/>
          <p:cNvSpPr txBox="1"/>
          <p:nvPr/>
        </p:nvSpPr>
        <p:spPr>
          <a:xfrm>
            <a:off x="3007652" y="2350849"/>
            <a:ext cx="829073" cy="293414"/>
          </a:xfrm>
          <a:prstGeom prst="rect">
            <a:avLst/>
          </a:prstGeom>
          <a:noFill/>
        </p:spPr>
        <p:txBody>
          <a:bodyPr wrap="square" lIns="68159" tIns="34080" rIns="68159" bIns="34080" rtlCol="0">
            <a:spAutoFit/>
          </a:bodyPr>
          <a:lstStyle/>
          <a:p>
            <a:r>
              <a:rPr lang="en-US" sz="700" dirty="0"/>
              <a:t>2” chemical  line from CCC</a:t>
            </a:r>
          </a:p>
        </p:txBody>
      </p:sp>
      <p:sp>
        <p:nvSpPr>
          <p:cNvPr id="167" name="TextBox 166"/>
          <p:cNvSpPr txBox="1"/>
          <p:nvPr/>
        </p:nvSpPr>
        <p:spPr>
          <a:xfrm>
            <a:off x="2679867" y="4264783"/>
            <a:ext cx="544527" cy="293414"/>
          </a:xfrm>
          <a:prstGeom prst="rect">
            <a:avLst/>
          </a:prstGeom>
          <a:noFill/>
        </p:spPr>
        <p:txBody>
          <a:bodyPr wrap="square" lIns="68159" tIns="34080" rIns="68159" bIns="34080" rtlCol="0">
            <a:spAutoFit/>
          </a:bodyPr>
          <a:lstStyle/>
          <a:p>
            <a:r>
              <a:rPr lang="en-US" sz="700" dirty="0"/>
              <a:t>To </a:t>
            </a:r>
            <a:r>
              <a:rPr lang="en-US" sz="700" dirty="0" err="1"/>
              <a:t>Frac</a:t>
            </a:r>
            <a:r>
              <a:rPr lang="en-US" sz="700" dirty="0"/>
              <a:t> Tanks</a:t>
            </a:r>
          </a:p>
        </p:txBody>
      </p:sp>
      <p:cxnSp>
        <p:nvCxnSpPr>
          <p:cNvPr id="168" name="Straight Connector 167"/>
          <p:cNvCxnSpPr/>
          <p:nvPr/>
        </p:nvCxnSpPr>
        <p:spPr>
          <a:xfrm>
            <a:off x="4764159" y="3721896"/>
            <a:ext cx="1432034" cy="106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TextBox 168"/>
          <p:cNvSpPr txBox="1"/>
          <p:nvPr/>
        </p:nvSpPr>
        <p:spPr>
          <a:xfrm>
            <a:off x="4379598" y="2988163"/>
            <a:ext cx="671591" cy="406265"/>
          </a:xfrm>
          <a:prstGeom prst="rect">
            <a:avLst/>
          </a:prstGeom>
          <a:noFill/>
        </p:spPr>
        <p:txBody>
          <a:bodyPr wrap="square" lIns="68159" tIns="34080" rIns="68159" bIns="34080" rtlCol="0">
            <a:spAutoFit/>
          </a:bodyPr>
          <a:lstStyle/>
          <a:p>
            <a:pPr algn="ctr"/>
            <a:r>
              <a:rPr lang="en-US" sz="700" dirty="0"/>
              <a:t>Heat Exchanger by CCC</a:t>
            </a:r>
          </a:p>
        </p:txBody>
      </p:sp>
      <p:cxnSp>
        <p:nvCxnSpPr>
          <p:cNvPr id="170" name="Straight Connector 169"/>
          <p:cNvCxnSpPr/>
          <p:nvPr/>
        </p:nvCxnSpPr>
        <p:spPr>
          <a:xfrm flipV="1">
            <a:off x="8358510" y="2122883"/>
            <a:ext cx="0" cy="1676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70"/>
          <p:cNvCxnSpPr/>
          <p:nvPr/>
        </p:nvCxnSpPr>
        <p:spPr>
          <a:xfrm>
            <a:off x="5396268" y="2214162"/>
            <a:ext cx="0" cy="5488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TextBox 171"/>
          <p:cNvSpPr txBox="1"/>
          <p:nvPr/>
        </p:nvSpPr>
        <p:spPr>
          <a:xfrm>
            <a:off x="4498706" y="2411875"/>
            <a:ext cx="863024" cy="293414"/>
          </a:xfrm>
          <a:prstGeom prst="rect">
            <a:avLst/>
          </a:prstGeom>
          <a:noFill/>
        </p:spPr>
        <p:txBody>
          <a:bodyPr wrap="square" lIns="68159" tIns="34080" rIns="68159" bIns="34080" rtlCol="0">
            <a:spAutoFit/>
          </a:bodyPr>
          <a:lstStyle/>
          <a:p>
            <a:pPr algn="r"/>
            <a:r>
              <a:rPr lang="en-US" sz="700" dirty="0"/>
              <a:t>½”  sample </a:t>
            </a:r>
          </a:p>
          <a:p>
            <a:pPr algn="r"/>
            <a:r>
              <a:rPr lang="en-US" sz="700" dirty="0"/>
              <a:t>line</a:t>
            </a:r>
          </a:p>
        </p:txBody>
      </p:sp>
      <p:cxnSp>
        <p:nvCxnSpPr>
          <p:cNvPr id="173" name="Straight Connector 172"/>
          <p:cNvCxnSpPr/>
          <p:nvPr/>
        </p:nvCxnSpPr>
        <p:spPr>
          <a:xfrm flipV="1">
            <a:off x="6183524" y="3409260"/>
            <a:ext cx="0" cy="3232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/>
          <p:cNvCxnSpPr/>
          <p:nvPr/>
        </p:nvCxnSpPr>
        <p:spPr>
          <a:xfrm flipH="1">
            <a:off x="2123057" y="3258943"/>
            <a:ext cx="20471" cy="11525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/>
          <p:cNvCxnSpPr/>
          <p:nvPr/>
        </p:nvCxnSpPr>
        <p:spPr>
          <a:xfrm>
            <a:off x="2372803" y="3037060"/>
            <a:ext cx="81269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TextBox 175"/>
          <p:cNvSpPr txBox="1"/>
          <p:nvPr/>
        </p:nvSpPr>
        <p:spPr>
          <a:xfrm>
            <a:off x="2821967" y="3059630"/>
            <a:ext cx="863024" cy="293414"/>
          </a:xfrm>
          <a:prstGeom prst="rect">
            <a:avLst/>
          </a:prstGeom>
          <a:noFill/>
        </p:spPr>
        <p:txBody>
          <a:bodyPr wrap="square" lIns="68159" tIns="34080" rIns="68159" bIns="34080" rtlCol="0">
            <a:spAutoFit/>
          </a:bodyPr>
          <a:lstStyle/>
          <a:p>
            <a:pPr algn="ctr"/>
            <a:r>
              <a:rPr lang="en-US" sz="700" dirty="0"/>
              <a:t>½”  sample </a:t>
            </a:r>
          </a:p>
          <a:p>
            <a:pPr algn="ctr"/>
            <a:r>
              <a:rPr lang="en-US" sz="700" dirty="0"/>
              <a:t>line</a:t>
            </a:r>
          </a:p>
        </p:txBody>
      </p:sp>
      <p:sp>
        <p:nvSpPr>
          <p:cNvPr id="177" name="TextBox 176"/>
          <p:cNvSpPr txBox="1"/>
          <p:nvPr/>
        </p:nvSpPr>
        <p:spPr>
          <a:xfrm>
            <a:off x="6927549" y="2907123"/>
            <a:ext cx="558857" cy="406265"/>
          </a:xfrm>
          <a:prstGeom prst="rect">
            <a:avLst/>
          </a:prstGeom>
          <a:noFill/>
        </p:spPr>
        <p:txBody>
          <a:bodyPr wrap="square" lIns="68159" tIns="34080" rIns="68159" bIns="34080" rtlCol="0">
            <a:spAutoFit/>
          </a:bodyPr>
          <a:lstStyle/>
          <a:p>
            <a:pPr algn="ctr"/>
            <a:r>
              <a:rPr lang="en-US" sz="700" dirty="0"/>
              <a:t>Flow </a:t>
            </a:r>
          </a:p>
          <a:p>
            <a:pPr algn="ctr"/>
            <a:r>
              <a:rPr lang="en-US" sz="700" dirty="0"/>
              <a:t>Meter</a:t>
            </a:r>
          </a:p>
          <a:p>
            <a:pPr algn="ctr"/>
            <a:r>
              <a:rPr lang="en-US" sz="700" dirty="0"/>
              <a:t>by CCC</a:t>
            </a:r>
          </a:p>
        </p:txBody>
      </p:sp>
      <p:cxnSp>
        <p:nvCxnSpPr>
          <p:cNvPr id="179" name="Straight Connector 178"/>
          <p:cNvCxnSpPr/>
          <p:nvPr/>
        </p:nvCxnSpPr>
        <p:spPr>
          <a:xfrm>
            <a:off x="3566260" y="4320663"/>
            <a:ext cx="11780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Arrow Connector 179"/>
          <p:cNvCxnSpPr>
            <a:endCxn id="152" idx="2"/>
          </p:cNvCxnSpPr>
          <p:nvPr/>
        </p:nvCxnSpPr>
        <p:spPr>
          <a:xfrm flipV="1">
            <a:off x="4759678" y="3866279"/>
            <a:ext cx="4482" cy="4543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Flowchart: Collate 180"/>
          <p:cNvSpPr/>
          <p:nvPr/>
        </p:nvSpPr>
        <p:spPr>
          <a:xfrm rot="5400000">
            <a:off x="4071482" y="4205688"/>
            <a:ext cx="167640" cy="229275"/>
          </a:xfrm>
          <a:prstGeom prst="flowChartCol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159" tIns="34080" rIns="68159" bIns="3408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2" name="TextBox 181"/>
          <p:cNvSpPr txBox="1"/>
          <p:nvPr/>
        </p:nvSpPr>
        <p:spPr>
          <a:xfrm>
            <a:off x="3892443" y="4419473"/>
            <a:ext cx="544527" cy="293414"/>
          </a:xfrm>
          <a:prstGeom prst="rect">
            <a:avLst/>
          </a:prstGeom>
          <a:noFill/>
        </p:spPr>
        <p:txBody>
          <a:bodyPr wrap="square" lIns="68159" tIns="34080" rIns="68159" bIns="34080" rtlCol="0">
            <a:spAutoFit/>
          </a:bodyPr>
          <a:lstStyle/>
          <a:p>
            <a:r>
              <a:rPr lang="en-US" sz="700" dirty="0"/>
              <a:t>60 psi steam</a:t>
            </a:r>
          </a:p>
        </p:txBody>
      </p:sp>
      <p:cxnSp>
        <p:nvCxnSpPr>
          <p:cNvPr id="183" name="Straight Connector 182"/>
          <p:cNvCxnSpPr/>
          <p:nvPr/>
        </p:nvCxnSpPr>
        <p:spPr>
          <a:xfrm flipV="1">
            <a:off x="4436970" y="4208903"/>
            <a:ext cx="0" cy="2235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/>
          <p:cNvCxnSpPr/>
          <p:nvPr/>
        </p:nvCxnSpPr>
        <p:spPr>
          <a:xfrm flipV="1">
            <a:off x="4674434" y="4208903"/>
            <a:ext cx="0" cy="2235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Arrow Connector 184"/>
          <p:cNvCxnSpPr/>
          <p:nvPr/>
        </p:nvCxnSpPr>
        <p:spPr>
          <a:xfrm flipV="1">
            <a:off x="4436970" y="4161595"/>
            <a:ext cx="245518" cy="2708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TextBox 185"/>
          <p:cNvSpPr txBox="1"/>
          <p:nvPr/>
        </p:nvSpPr>
        <p:spPr>
          <a:xfrm>
            <a:off x="7952161" y="1589800"/>
            <a:ext cx="544527" cy="293414"/>
          </a:xfrm>
          <a:prstGeom prst="rect">
            <a:avLst/>
          </a:prstGeom>
          <a:noFill/>
        </p:spPr>
        <p:txBody>
          <a:bodyPr wrap="square" lIns="68159" tIns="34080" rIns="68159" bIns="34080" rtlCol="0">
            <a:spAutoFit/>
          </a:bodyPr>
          <a:lstStyle/>
          <a:p>
            <a:pPr algn="ctr"/>
            <a:r>
              <a:rPr lang="en-US" sz="700" dirty="0"/>
              <a:t>6” Manifold</a:t>
            </a:r>
          </a:p>
        </p:txBody>
      </p:sp>
      <p:cxnSp>
        <p:nvCxnSpPr>
          <p:cNvPr id="187" name="Straight Arrow Connector 186"/>
          <p:cNvCxnSpPr/>
          <p:nvPr/>
        </p:nvCxnSpPr>
        <p:spPr>
          <a:xfrm>
            <a:off x="6639096" y="3409260"/>
            <a:ext cx="131306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Rectangle 187"/>
          <p:cNvSpPr/>
          <p:nvPr/>
        </p:nvSpPr>
        <p:spPr>
          <a:xfrm rot="16200000">
            <a:off x="2720834" y="686496"/>
            <a:ext cx="116634" cy="4606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159" tIns="34080" rIns="68159" bIns="34080" rtlCol="0" anchor="ctr"/>
          <a:lstStyle/>
          <a:p>
            <a:pPr algn="ctr"/>
            <a:endParaRPr lang="en-US"/>
          </a:p>
        </p:txBody>
      </p:sp>
      <p:sp>
        <p:nvSpPr>
          <p:cNvPr id="189" name="TextBox 188"/>
          <p:cNvSpPr txBox="1"/>
          <p:nvPr/>
        </p:nvSpPr>
        <p:spPr>
          <a:xfrm>
            <a:off x="2518748" y="662175"/>
            <a:ext cx="544527" cy="180562"/>
          </a:xfrm>
          <a:prstGeom prst="rect">
            <a:avLst/>
          </a:prstGeom>
          <a:noFill/>
        </p:spPr>
        <p:txBody>
          <a:bodyPr wrap="square" lIns="68159" tIns="34080" rIns="68159" bIns="34080" rtlCol="0">
            <a:spAutoFit/>
          </a:bodyPr>
          <a:lstStyle/>
          <a:p>
            <a:pPr algn="ctr"/>
            <a:r>
              <a:rPr lang="en-US" sz="700" dirty="0"/>
              <a:t>Diffuser</a:t>
            </a:r>
          </a:p>
        </p:txBody>
      </p:sp>
      <p:cxnSp>
        <p:nvCxnSpPr>
          <p:cNvPr id="190" name="Straight Connector 189"/>
          <p:cNvCxnSpPr/>
          <p:nvPr/>
        </p:nvCxnSpPr>
        <p:spPr>
          <a:xfrm flipV="1">
            <a:off x="8422677" y="2116336"/>
            <a:ext cx="0" cy="1676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TextBox 190"/>
          <p:cNvSpPr txBox="1"/>
          <p:nvPr/>
        </p:nvSpPr>
        <p:spPr>
          <a:xfrm>
            <a:off x="7962957" y="2609316"/>
            <a:ext cx="544527" cy="293414"/>
          </a:xfrm>
          <a:prstGeom prst="rect">
            <a:avLst/>
          </a:prstGeom>
          <a:noFill/>
        </p:spPr>
        <p:txBody>
          <a:bodyPr wrap="square" lIns="68159" tIns="34080" rIns="68159" bIns="34080" rtlCol="0">
            <a:spAutoFit/>
          </a:bodyPr>
          <a:lstStyle/>
          <a:p>
            <a:pPr algn="ctr"/>
            <a:r>
              <a:rPr lang="en-US" sz="700" dirty="0"/>
              <a:t>Blind</a:t>
            </a:r>
          </a:p>
          <a:p>
            <a:pPr algn="ctr"/>
            <a:r>
              <a:rPr lang="en-US" sz="700" dirty="0"/>
              <a:t>Flange</a:t>
            </a:r>
          </a:p>
        </p:txBody>
      </p:sp>
      <p:cxnSp>
        <p:nvCxnSpPr>
          <p:cNvPr id="192" name="Straight Arrow Connector 191"/>
          <p:cNvCxnSpPr>
            <a:stCxn id="191" idx="0"/>
          </p:cNvCxnSpPr>
          <p:nvPr/>
        </p:nvCxnSpPr>
        <p:spPr>
          <a:xfrm flipV="1">
            <a:off x="8235220" y="2350849"/>
            <a:ext cx="175492" cy="2584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/>
          <p:cNvCxnSpPr/>
          <p:nvPr/>
        </p:nvCxnSpPr>
        <p:spPr>
          <a:xfrm>
            <a:off x="1824181" y="2912923"/>
            <a:ext cx="0" cy="18547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/>
          <p:cNvCxnSpPr/>
          <p:nvPr/>
        </p:nvCxnSpPr>
        <p:spPr>
          <a:xfrm>
            <a:off x="1824181" y="4767703"/>
            <a:ext cx="58551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6" name="Flowchart: Collate 195"/>
          <p:cNvSpPr/>
          <p:nvPr/>
        </p:nvSpPr>
        <p:spPr>
          <a:xfrm>
            <a:off x="7601788" y="3927046"/>
            <a:ext cx="143297" cy="223520"/>
          </a:xfrm>
          <a:prstGeom prst="flowChartCol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159" tIns="34080" rIns="68159" bIns="3408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97" name="Straight Arrow Connector 196"/>
          <p:cNvCxnSpPr/>
          <p:nvPr/>
        </p:nvCxnSpPr>
        <p:spPr>
          <a:xfrm>
            <a:off x="5202108" y="4538677"/>
            <a:ext cx="2460227" cy="55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/>
          <p:cNvCxnSpPr/>
          <p:nvPr/>
        </p:nvCxnSpPr>
        <p:spPr>
          <a:xfrm flipV="1">
            <a:off x="5421684" y="4416420"/>
            <a:ext cx="0" cy="2235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/>
          <p:cNvCxnSpPr/>
          <p:nvPr/>
        </p:nvCxnSpPr>
        <p:spPr>
          <a:xfrm flipV="1">
            <a:off x="5659148" y="4416420"/>
            <a:ext cx="0" cy="2235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Arrow Connector 199"/>
          <p:cNvCxnSpPr/>
          <p:nvPr/>
        </p:nvCxnSpPr>
        <p:spPr>
          <a:xfrm flipV="1">
            <a:off x="5421684" y="4416420"/>
            <a:ext cx="235417" cy="2235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1" name="TextBox 200"/>
          <p:cNvSpPr txBox="1"/>
          <p:nvPr/>
        </p:nvSpPr>
        <p:spPr>
          <a:xfrm>
            <a:off x="5546901" y="4129472"/>
            <a:ext cx="829073" cy="293414"/>
          </a:xfrm>
          <a:prstGeom prst="rect">
            <a:avLst/>
          </a:prstGeom>
          <a:noFill/>
        </p:spPr>
        <p:txBody>
          <a:bodyPr wrap="square" lIns="68159" tIns="34080" rIns="68159" bIns="34080" rtlCol="0">
            <a:spAutoFit/>
          </a:bodyPr>
          <a:lstStyle/>
          <a:p>
            <a:r>
              <a:rPr lang="en-US" sz="700" dirty="0"/>
              <a:t>chemical  line from CCC</a:t>
            </a:r>
          </a:p>
        </p:txBody>
      </p:sp>
      <p:sp>
        <p:nvSpPr>
          <p:cNvPr id="202" name="Flowchart: Collate 201"/>
          <p:cNvSpPr/>
          <p:nvPr/>
        </p:nvSpPr>
        <p:spPr>
          <a:xfrm rot="5400000">
            <a:off x="6227010" y="4413543"/>
            <a:ext cx="167640" cy="229275"/>
          </a:xfrm>
          <a:prstGeom prst="flowChartCol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159" tIns="34080" rIns="68159" bIns="3408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03" name="Straight Arrow Connector 202"/>
          <p:cNvCxnSpPr/>
          <p:nvPr/>
        </p:nvCxnSpPr>
        <p:spPr>
          <a:xfrm>
            <a:off x="7679372" y="3409260"/>
            <a:ext cx="0" cy="13690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Arrow Connector 203"/>
          <p:cNvCxnSpPr/>
          <p:nvPr/>
        </p:nvCxnSpPr>
        <p:spPr>
          <a:xfrm flipH="1" flipV="1">
            <a:off x="6173289" y="1015691"/>
            <a:ext cx="10235" cy="11751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" name="Flowchart: Collate 204"/>
          <p:cNvSpPr/>
          <p:nvPr/>
        </p:nvSpPr>
        <p:spPr>
          <a:xfrm>
            <a:off x="6128675" y="1470682"/>
            <a:ext cx="114637" cy="223520"/>
          </a:xfrm>
          <a:prstGeom prst="flowChartCol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159" tIns="34080" rIns="68159" bIns="3408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6" name="TextBox 205"/>
          <p:cNvSpPr txBox="1"/>
          <p:nvPr/>
        </p:nvSpPr>
        <p:spPr>
          <a:xfrm>
            <a:off x="7478471" y="1401058"/>
            <a:ext cx="1146374" cy="345825"/>
          </a:xfrm>
          <a:prstGeom prst="rect">
            <a:avLst/>
          </a:prstGeom>
          <a:noFill/>
        </p:spPr>
        <p:txBody>
          <a:bodyPr wrap="square" lIns="68159" tIns="34080" rIns="68159" bIns="34080" rtlCol="0">
            <a:spAutoFit/>
          </a:bodyPr>
          <a:lstStyle/>
          <a:p>
            <a:r>
              <a:rPr lang="en-US" sz="900" dirty="0"/>
              <a:t>3” line to </a:t>
            </a:r>
          </a:p>
          <a:p>
            <a:r>
              <a:rPr lang="en-US" sz="900" dirty="0"/>
              <a:t>5</a:t>
            </a:r>
            <a:r>
              <a:rPr lang="en-US" sz="900" baseline="30000" dirty="0"/>
              <a:t>th</a:t>
            </a:r>
            <a:r>
              <a:rPr lang="en-US" sz="900" dirty="0"/>
              <a:t> floor</a:t>
            </a:r>
          </a:p>
        </p:txBody>
      </p:sp>
      <p:cxnSp>
        <p:nvCxnSpPr>
          <p:cNvPr id="207" name="Straight Arrow Connector 206"/>
          <p:cNvCxnSpPr>
            <a:stCxn id="186" idx="2"/>
          </p:cNvCxnSpPr>
          <p:nvPr/>
        </p:nvCxnSpPr>
        <p:spPr>
          <a:xfrm flipH="1">
            <a:off x="8185277" y="1883214"/>
            <a:ext cx="39148" cy="3080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8" name="TextBox 207"/>
          <p:cNvSpPr txBox="1"/>
          <p:nvPr/>
        </p:nvSpPr>
        <p:spPr>
          <a:xfrm>
            <a:off x="4428356" y="763174"/>
            <a:ext cx="1192269" cy="622823"/>
          </a:xfrm>
          <a:prstGeom prst="rect">
            <a:avLst/>
          </a:prstGeom>
          <a:noFill/>
        </p:spPr>
        <p:txBody>
          <a:bodyPr wrap="square" lIns="68159" tIns="34080" rIns="68159" bIns="34080" rtlCol="0">
            <a:spAutoFit/>
          </a:bodyPr>
          <a:lstStyle/>
          <a:p>
            <a:pPr algn="ctr"/>
            <a:r>
              <a:rPr lang="en-US" sz="900"/>
              <a:t>4-6” line </a:t>
            </a:r>
            <a:r>
              <a:rPr lang="en-US" sz="900" dirty="0"/>
              <a:t>to the common downcomer, ground floor</a:t>
            </a:r>
          </a:p>
        </p:txBody>
      </p:sp>
      <p:cxnSp>
        <p:nvCxnSpPr>
          <p:cNvPr id="209" name="Straight Connector 208"/>
          <p:cNvCxnSpPr/>
          <p:nvPr/>
        </p:nvCxnSpPr>
        <p:spPr>
          <a:xfrm flipH="1" flipV="1">
            <a:off x="7162412" y="1261892"/>
            <a:ext cx="9696" cy="9330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Connector 209"/>
          <p:cNvCxnSpPr/>
          <p:nvPr/>
        </p:nvCxnSpPr>
        <p:spPr>
          <a:xfrm>
            <a:off x="6557013" y="1240625"/>
            <a:ext cx="1099320" cy="145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Flowchart: Collate 210"/>
          <p:cNvSpPr/>
          <p:nvPr/>
        </p:nvSpPr>
        <p:spPr>
          <a:xfrm>
            <a:off x="7601788" y="697310"/>
            <a:ext cx="143297" cy="223520"/>
          </a:xfrm>
          <a:prstGeom prst="flowChartCol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159" tIns="34080" rIns="68159" bIns="3408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2" name="Flowchart: Collate 211"/>
          <p:cNvSpPr/>
          <p:nvPr/>
        </p:nvSpPr>
        <p:spPr>
          <a:xfrm rot="5400000">
            <a:off x="6525633" y="2085519"/>
            <a:ext cx="167640" cy="229275"/>
          </a:xfrm>
          <a:prstGeom prst="flowChartCol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159" tIns="34080" rIns="68159" bIns="3408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3" name="Flowchart: Collate 212"/>
          <p:cNvSpPr/>
          <p:nvPr/>
        </p:nvSpPr>
        <p:spPr>
          <a:xfrm>
            <a:off x="7106673" y="1609653"/>
            <a:ext cx="143297" cy="223520"/>
          </a:xfrm>
          <a:prstGeom prst="flowChartCol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159" tIns="34080" rIns="68159" bIns="3408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4" name="Flowchart: Collate 213"/>
          <p:cNvSpPr/>
          <p:nvPr/>
        </p:nvSpPr>
        <p:spPr>
          <a:xfrm>
            <a:off x="6495799" y="706866"/>
            <a:ext cx="143297" cy="223520"/>
          </a:xfrm>
          <a:prstGeom prst="flowChartCol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159" tIns="34080" rIns="68159" bIns="3408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15" name="Straight Arrow Connector 214"/>
          <p:cNvCxnSpPr/>
          <p:nvPr/>
        </p:nvCxnSpPr>
        <p:spPr>
          <a:xfrm flipH="1" flipV="1">
            <a:off x="6554193" y="359552"/>
            <a:ext cx="13254" cy="8764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Arrow Connector 215"/>
          <p:cNvCxnSpPr/>
          <p:nvPr/>
        </p:nvCxnSpPr>
        <p:spPr>
          <a:xfrm flipV="1">
            <a:off x="7662334" y="390361"/>
            <a:ext cx="1429" cy="8703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7" name="Flowchart: Direct Access Storage 216"/>
          <p:cNvSpPr/>
          <p:nvPr/>
        </p:nvSpPr>
        <p:spPr>
          <a:xfrm>
            <a:off x="6438462" y="69301"/>
            <a:ext cx="1404607" cy="299366"/>
          </a:xfrm>
          <a:prstGeom prst="flowChartMagneticDru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159" tIns="34080" rIns="68159" bIns="34080" rtlCol="0" anchor="ctr"/>
          <a:lstStyle/>
          <a:p>
            <a:pPr algn="ctr"/>
            <a:endParaRPr lang="en-US"/>
          </a:p>
        </p:txBody>
      </p:sp>
      <p:sp>
        <p:nvSpPr>
          <p:cNvPr id="218" name="TextBox 217"/>
          <p:cNvSpPr txBox="1"/>
          <p:nvPr/>
        </p:nvSpPr>
        <p:spPr>
          <a:xfrm>
            <a:off x="6580037" y="148273"/>
            <a:ext cx="1009683" cy="161159"/>
          </a:xfrm>
          <a:prstGeom prst="rect">
            <a:avLst/>
          </a:prstGeom>
          <a:noFill/>
        </p:spPr>
        <p:txBody>
          <a:bodyPr wrap="none" lIns="68159" tIns="34080" rIns="68159" bIns="34080" rtlCol="0">
            <a:spAutoFit/>
          </a:bodyPr>
          <a:lstStyle/>
          <a:p>
            <a:r>
              <a:rPr lang="en-US" sz="600" b="1" dirty="0"/>
              <a:t>LOWER SCREEN HEADER</a:t>
            </a:r>
          </a:p>
        </p:txBody>
      </p:sp>
      <p:cxnSp>
        <p:nvCxnSpPr>
          <p:cNvPr id="219" name="Straight Arrow Connector 218"/>
          <p:cNvCxnSpPr/>
          <p:nvPr/>
        </p:nvCxnSpPr>
        <p:spPr>
          <a:xfrm flipH="1">
            <a:off x="7249970" y="1697093"/>
            <a:ext cx="370670" cy="2776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0" name="TextBox 219"/>
          <p:cNvSpPr txBox="1"/>
          <p:nvPr/>
        </p:nvSpPr>
        <p:spPr>
          <a:xfrm>
            <a:off x="6674119" y="741406"/>
            <a:ext cx="863024" cy="180562"/>
          </a:xfrm>
          <a:prstGeom prst="rect">
            <a:avLst/>
          </a:prstGeom>
          <a:noFill/>
        </p:spPr>
        <p:txBody>
          <a:bodyPr wrap="square" lIns="68159" tIns="34080" rIns="68159" bIns="34080" rtlCol="0">
            <a:spAutoFit/>
          </a:bodyPr>
          <a:lstStyle/>
          <a:p>
            <a:pPr algn="ctr"/>
            <a:r>
              <a:rPr lang="en-US" sz="700" dirty="0"/>
              <a:t>3” lines</a:t>
            </a:r>
          </a:p>
        </p:txBody>
      </p:sp>
      <p:cxnSp>
        <p:nvCxnSpPr>
          <p:cNvPr id="221" name="Straight Arrow Connector 220"/>
          <p:cNvCxnSpPr/>
          <p:nvPr/>
        </p:nvCxnSpPr>
        <p:spPr>
          <a:xfrm flipH="1">
            <a:off x="6599850" y="918681"/>
            <a:ext cx="430742" cy="1606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Arrow Connector 221"/>
          <p:cNvCxnSpPr/>
          <p:nvPr/>
        </p:nvCxnSpPr>
        <p:spPr>
          <a:xfrm>
            <a:off x="7201370" y="927215"/>
            <a:ext cx="400418" cy="1923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Arrow Connector 222"/>
          <p:cNvCxnSpPr/>
          <p:nvPr/>
        </p:nvCxnSpPr>
        <p:spPr>
          <a:xfrm>
            <a:off x="5335463" y="1158108"/>
            <a:ext cx="775389" cy="1459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Arrow Connector 223"/>
          <p:cNvCxnSpPr/>
          <p:nvPr/>
        </p:nvCxnSpPr>
        <p:spPr>
          <a:xfrm>
            <a:off x="5970821" y="2201064"/>
            <a:ext cx="27766" cy="11849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" name="TextBox 224"/>
          <p:cNvSpPr txBox="1"/>
          <p:nvPr/>
        </p:nvSpPr>
        <p:spPr>
          <a:xfrm>
            <a:off x="2412329" y="1145621"/>
            <a:ext cx="544527" cy="406265"/>
          </a:xfrm>
          <a:prstGeom prst="rect">
            <a:avLst/>
          </a:prstGeom>
          <a:noFill/>
        </p:spPr>
        <p:txBody>
          <a:bodyPr wrap="square" lIns="68159" tIns="34080" rIns="68159" bIns="34080" rtlCol="0">
            <a:spAutoFit/>
          </a:bodyPr>
          <a:lstStyle/>
          <a:p>
            <a:pPr algn="ctr"/>
            <a:r>
              <a:rPr lang="en-US" sz="700" dirty="0"/>
              <a:t>Symbol for check valve</a:t>
            </a:r>
          </a:p>
        </p:txBody>
      </p:sp>
      <p:cxnSp>
        <p:nvCxnSpPr>
          <p:cNvPr id="226" name="Straight Arrow Connector 225"/>
          <p:cNvCxnSpPr/>
          <p:nvPr/>
        </p:nvCxnSpPr>
        <p:spPr>
          <a:xfrm>
            <a:off x="2742696" y="1538721"/>
            <a:ext cx="314558" cy="2234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7" name="Flowchart: Collate 226"/>
          <p:cNvSpPr/>
          <p:nvPr/>
        </p:nvSpPr>
        <p:spPr>
          <a:xfrm rot="5400000">
            <a:off x="5573280" y="2099525"/>
            <a:ext cx="167640" cy="229275"/>
          </a:xfrm>
          <a:prstGeom prst="flowChartCol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159" tIns="34080" rIns="68159" bIns="3408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8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96363" y="2156644"/>
            <a:ext cx="1470890" cy="267758"/>
          </a:xfrm>
        </p:spPr>
        <p:txBody>
          <a:bodyPr/>
          <a:lstStyle/>
          <a:p>
            <a:r>
              <a:rPr lang="en-US" sz="2400" b="1" dirty="0">
                <a:solidFill>
                  <a:srgbClr val="FF0000"/>
                </a:solidFill>
              </a:rPr>
              <a:t>Typical Manifold Drawing</a:t>
            </a:r>
          </a:p>
        </p:txBody>
      </p:sp>
      <p:cxnSp>
        <p:nvCxnSpPr>
          <p:cNvPr id="229" name="Straight Arrow Connector 228"/>
          <p:cNvCxnSpPr/>
          <p:nvPr/>
        </p:nvCxnSpPr>
        <p:spPr>
          <a:xfrm>
            <a:off x="2639362" y="3555445"/>
            <a:ext cx="2000344" cy="1335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0" name="Line Callout 2 229"/>
          <p:cNvSpPr/>
          <p:nvPr/>
        </p:nvSpPr>
        <p:spPr>
          <a:xfrm rot="5400000">
            <a:off x="2623286" y="1829704"/>
            <a:ext cx="184484" cy="140349"/>
          </a:xfrm>
          <a:prstGeom prst="borderCallout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159" tIns="34080" rIns="68159" bIns="34080" rtlCol="0" anchor="ctr"/>
          <a:lstStyle/>
          <a:p>
            <a:pPr algn="ctr"/>
            <a:endParaRPr lang="en-US"/>
          </a:p>
        </p:txBody>
      </p:sp>
      <p:sp>
        <p:nvSpPr>
          <p:cNvPr id="231" name="TextBox 230"/>
          <p:cNvSpPr txBox="1"/>
          <p:nvPr/>
        </p:nvSpPr>
        <p:spPr>
          <a:xfrm>
            <a:off x="1664305" y="1354052"/>
            <a:ext cx="544527" cy="519116"/>
          </a:xfrm>
          <a:prstGeom prst="rect">
            <a:avLst/>
          </a:prstGeom>
          <a:noFill/>
        </p:spPr>
        <p:txBody>
          <a:bodyPr wrap="square" lIns="68159" tIns="34080" rIns="68159" bIns="34080" rtlCol="0">
            <a:spAutoFit/>
          </a:bodyPr>
          <a:lstStyle/>
          <a:p>
            <a:pPr algn="r"/>
            <a:r>
              <a:rPr lang="en-US" sz="700" dirty="0"/>
              <a:t>Relief</a:t>
            </a:r>
          </a:p>
          <a:p>
            <a:pPr algn="r"/>
            <a:r>
              <a:rPr lang="en-US" sz="700" dirty="0"/>
              <a:t>Valve</a:t>
            </a:r>
          </a:p>
          <a:p>
            <a:pPr algn="r"/>
            <a:r>
              <a:rPr lang="en-US" sz="700" dirty="0"/>
              <a:t>Set at </a:t>
            </a:r>
          </a:p>
          <a:p>
            <a:pPr algn="r"/>
            <a:r>
              <a:rPr lang="en-US" sz="700" dirty="0"/>
              <a:t>150 psi</a:t>
            </a:r>
          </a:p>
        </p:txBody>
      </p:sp>
      <p:cxnSp>
        <p:nvCxnSpPr>
          <p:cNvPr id="232" name="Straight Connector 231"/>
          <p:cNvCxnSpPr/>
          <p:nvPr/>
        </p:nvCxnSpPr>
        <p:spPr>
          <a:xfrm flipH="1" flipV="1">
            <a:off x="2385416" y="1712274"/>
            <a:ext cx="3177" cy="49492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/>
          <p:cNvCxnSpPr/>
          <p:nvPr/>
        </p:nvCxnSpPr>
        <p:spPr>
          <a:xfrm flipV="1">
            <a:off x="2745124" y="1983494"/>
            <a:ext cx="0" cy="2073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Connector 233"/>
          <p:cNvCxnSpPr/>
          <p:nvPr/>
        </p:nvCxnSpPr>
        <p:spPr>
          <a:xfrm flipH="1" flipV="1">
            <a:off x="2359911" y="1707589"/>
            <a:ext cx="244279" cy="1196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Arrow Connector 234"/>
          <p:cNvCxnSpPr>
            <a:stCxn id="231" idx="3"/>
            <a:endCxn id="230" idx="1"/>
          </p:cNvCxnSpPr>
          <p:nvPr/>
        </p:nvCxnSpPr>
        <p:spPr>
          <a:xfrm>
            <a:off x="2208833" y="1613610"/>
            <a:ext cx="436521" cy="2862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Arrow Connector 235"/>
          <p:cNvCxnSpPr/>
          <p:nvPr/>
        </p:nvCxnSpPr>
        <p:spPr>
          <a:xfrm>
            <a:off x="1808669" y="2923691"/>
            <a:ext cx="551242" cy="39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9" name="Footer Placeholder 1"/>
          <p:cNvSpPr txBox="1">
            <a:spLocks/>
          </p:cNvSpPr>
          <p:nvPr/>
        </p:nvSpPr>
        <p:spPr>
          <a:xfrm>
            <a:off x="149925" y="134847"/>
            <a:ext cx="2151132" cy="267758"/>
          </a:xfrm>
          <a:prstGeom prst="rect">
            <a:avLst/>
          </a:prstGeom>
        </p:spPr>
        <p:txBody>
          <a:bodyPr vert="horz" lIns="68159" tIns="34080" rIns="68159" bIns="3408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FFFF00"/>
                </a:solidFill>
              </a:rPr>
              <a:t>Attachment 1</a:t>
            </a:r>
          </a:p>
        </p:txBody>
      </p:sp>
      <p:sp>
        <p:nvSpPr>
          <p:cNvPr id="193" name="Flowchart: Collate 192"/>
          <p:cNvSpPr/>
          <p:nvPr/>
        </p:nvSpPr>
        <p:spPr>
          <a:xfrm>
            <a:off x="7891308" y="2360181"/>
            <a:ext cx="143297" cy="223520"/>
          </a:xfrm>
          <a:prstGeom prst="flowChartCol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159" tIns="34080" rIns="68159" bIns="3408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7" name="Oval 236"/>
          <p:cNvSpPr/>
          <p:nvPr/>
        </p:nvSpPr>
        <p:spPr>
          <a:xfrm>
            <a:off x="7063681" y="3328374"/>
            <a:ext cx="286593" cy="1617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159" tIns="34080" rIns="68159" bIns="34080" rtlCol="0" anchor="ctr"/>
          <a:lstStyle/>
          <a:p>
            <a:pPr algn="ctr"/>
            <a:endParaRPr lang="en-US"/>
          </a:p>
        </p:txBody>
      </p:sp>
      <p:cxnSp>
        <p:nvCxnSpPr>
          <p:cNvPr id="240" name="Straight Connector 239"/>
          <p:cNvCxnSpPr/>
          <p:nvPr/>
        </p:nvCxnSpPr>
        <p:spPr>
          <a:xfrm>
            <a:off x="4775314" y="1928601"/>
            <a:ext cx="0" cy="2715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08359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8F0DC-A890-CD36-B0A0-9E2C2691F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989" y="232294"/>
            <a:ext cx="6477010" cy="948221"/>
          </a:xfrm>
        </p:spPr>
        <p:txBody>
          <a:bodyPr/>
          <a:lstStyle/>
          <a:p>
            <a:pPr algn="ctr"/>
            <a:r>
              <a:rPr lang="en-US" dirty="0"/>
              <a:t>Vapor Phase Cleaning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B1F200-77DC-65BF-62DB-B3B699710A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868" y="1254643"/>
            <a:ext cx="8139252" cy="3239386"/>
          </a:xfrm>
        </p:spPr>
        <p:txBody>
          <a:bodyPr>
            <a:noAutofit/>
          </a:bodyPr>
          <a:lstStyle/>
          <a:p>
            <a:r>
              <a:rPr lang="en-US" sz="1800" dirty="0"/>
              <a:t>Cost effective way to clean new boiler tubes prior to installation</a:t>
            </a:r>
          </a:p>
          <a:p>
            <a:r>
              <a:rPr lang="en-US" sz="1800" dirty="0"/>
              <a:t>Can clean individual generating bank and wall tubes/panels</a:t>
            </a:r>
          </a:p>
          <a:p>
            <a:r>
              <a:rPr lang="en-US" sz="1800" dirty="0"/>
              <a:t>Can clean superheater pendants that are non-drainable </a:t>
            </a:r>
          </a:p>
          <a:p>
            <a:r>
              <a:rPr lang="en-US" sz="1800" dirty="0"/>
              <a:t>Minimizes impact to outage schedule as the cleaning is done prior to the start of the outage</a:t>
            </a:r>
          </a:p>
          <a:p>
            <a:r>
              <a:rPr lang="en-US" sz="1800" dirty="0"/>
              <a:t>Degrease and mill scale removal with complete chemical cleaning and degreasing operation</a:t>
            </a:r>
          </a:p>
          <a:p>
            <a:r>
              <a:rPr lang="en-US" sz="1800" dirty="0"/>
              <a:t>Removes preservatives and desiccants that have been applied by fabricator </a:t>
            </a:r>
          </a:p>
          <a:p>
            <a:r>
              <a:rPr lang="en-US" sz="1800" dirty="0"/>
              <a:t>Minimizes waste generated for cleaning </a:t>
            </a:r>
          </a:p>
        </p:txBody>
      </p:sp>
    </p:spTree>
    <p:extLst>
      <p:ext uri="{BB962C8B-B14F-4D97-AF65-F5344CB8AC3E}">
        <p14:creationId xmlns:p14="http://schemas.microsoft.com/office/powerpoint/2010/main" val="8178681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24855" y="176433"/>
            <a:ext cx="6477010" cy="474596"/>
          </a:xfrm>
        </p:spPr>
        <p:txBody>
          <a:bodyPr>
            <a:normAutofit fontScale="90000"/>
          </a:bodyPr>
          <a:lstStyle/>
          <a:p>
            <a:r>
              <a:rPr lang="en-US" dirty="0"/>
              <a:t>Vapor phase operation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4603" y="3593681"/>
            <a:ext cx="7365728" cy="622823"/>
          </a:xfrm>
          <a:prstGeom prst="rect">
            <a:avLst/>
          </a:prstGeom>
          <a:noFill/>
        </p:spPr>
        <p:txBody>
          <a:bodyPr wrap="square" lIns="68159" tIns="34080" rIns="68159" bIns="34080" rtlCol="0">
            <a:spAutoFit/>
          </a:bodyPr>
          <a:lstStyle/>
          <a:p>
            <a:r>
              <a:rPr lang="en-US" sz="1800" dirty="0"/>
              <a:t>Photos from vapor phase cleaning a side wall panel, generating bank tubes and superheater pendants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4331DC-205A-79B9-99B8-864FA585C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402" y="922833"/>
            <a:ext cx="2514600" cy="2514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5505C7-9A77-240D-86A3-2765094E88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6077" y="905655"/>
            <a:ext cx="1898834" cy="25317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588DDF-B6D6-647D-8CCE-7FC883F482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4017" y="914244"/>
            <a:ext cx="25146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2104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24855" y="176433"/>
            <a:ext cx="6477010" cy="474596"/>
          </a:xfrm>
        </p:spPr>
        <p:txBody>
          <a:bodyPr>
            <a:normAutofit fontScale="90000"/>
          </a:bodyPr>
          <a:lstStyle/>
          <a:p>
            <a:r>
              <a:rPr lang="en-US" dirty="0"/>
              <a:t>Vapor phase operation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4603" y="3593681"/>
            <a:ext cx="7365728" cy="622823"/>
          </a:xfrm>
          <a:prstGeom prst="rect">
            <a:avLst/>
          </a:prstGeom>
          <a:noFill/>
        </p:spPr>
        <p:txBody>
          <a:bodyPr wrap="square" lIns="68159" tIns="34080" rIns="68159" bIns="34080" rtlCol="0">
            <a:spAutoFit/>
          </a:bodyPr>
          <a:lstStyle/>
          <a:p>
            <a:r>
              <a:rPr lang="en-US" sz="1800" dirty="0"/>
              <a:t>Photos from vapor phase cleaning three floor panels prior to installation</a:t>
            </a:r>
          </a:p>
        </p:txBody>
      </p:sp>
      <p:pic>
        <p:nvPicPr>
          <p:cNvPr id="2" name="Picture 1" descr="Image preview">
            <a:extLst>
              <a:ext uri="{FF2B5EF4-FFF2-40B4-BE49-F238E27FC236}">
                <a16:creationId xmlns:a16="http://schemas.microsoft.com/office/drawing/2014/main" id="{1C133510-5E1A-C223-13C9-3BDF8A4BF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111" y="853301"/>
            <a:ext cx="2736850" cy="2584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Image preview">
            <a:extLst>
              <a:ext uri="{FF2B5EF4-FFF2-40B4-BE49-F238E27FC236}">
                <a16:creationId xmlns:a16="http://schemas.microsoft.com/office/drawing/2014/main" id="{AA26CDB0-456D-C7EB-AA3A-99A5875CB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62804" y="775989"/>
            <a:ext cx="2584136" cy="27387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64684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24855" y="176433"/>
            <a:ext cx="6477010" cy="474596"/>
          </a:xfrm>
        </p:spPr>
        <p:txBody>
          <a:bodyPr>
            <a:normAutofit fontScale="90000"/>
          </a:bodyPr>
          <a:lstStyle/>
          <a:p>
            <a:r>
              <a:rPr lang="en-US" dirty="0"/>
              <a:t>RESULTS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4603" y="3593681"/>
            <a:ext cx="7365728" cy="899822"/>
          </a:xfrm>
          <a:prstGeom prst="rect">
            <a:avLst/>
          </a:prstGeom>
          <a:noFill/>
        </p:spPr>
        <p:txBody>
          <a:bodyPr wrap="square" lIns="68159" tIns="34080" rIns="68159" bIns="34080" rtlCol="0">
            <a:spAutoFit/>
          </a:bodyPr>
          <a:lstStyle/>
          <a:p>
            <a:r>
              <a:rPr lang="en-US" sz="1800" dirty="0"/>
              <a:t>Photos before and after vapor phase cleaning – first 2 photos are generating bank tubes and the second two are tubes in a side wall panel</a:t>
            </a:r>
          </a:p>
        </p:txBody>
      </p:sp>
      <p:pic>
        <p:nvPicPr>
          <p:cNvPr id="2" name="Picture 1" descr="Image preview">
            <a:extLst>
              <a:ext uri="{FF2B5EF4-FFF2-40B4-BE49-F238E27FC236}">
                <a16:creationId xmlns:a16="http://schemas.microsoft.com/office/drawing/2014/main" id="{D3825461-7E40-E94F-22E1-C0D2E71C68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6960" y="1254308"/>
            <a:ext cx="2524760" cy="1893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Image preview">
            <a:extLst>
              <a:ext uri="{FF2B5EF4-FFF2-40B4-BE49-F238E27FC236}">
                <a16:creationId xmlns:a16="http://schemas.microsoft.com/office/drawing/2014/main" id="{7782BADA-D1BA-181E-1216-C195D3C561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46082" y="1272088"/>
            <a:ext cx="2504440" cy="1878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Image preview">
            <a:extLst>
              <a:ext uri="{FF2B5EF4-FFF2-40B4-BE49-F238E27FC236}">
                <a16:creationId xmlns:a16="http://schemas.microsoft.com/office/drawing/2014/main" id="{FE3156CD-D25D-1161-BAD4-475C6AA16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92700" y="1272016"/>
            <a:ext cx="2504585" cy="1878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Image preview">
            <a:extLst>
              <a:ext uri="{FF2B5EF4-FFF2-40B4-BE49-F238E27FC236}">
                <a16:creationId xmlns:a16="http://schemas.microsoft.com/office/drawing/2014/main" id="{E509C38F-0CF8-E962-F426-137588F03A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31807" y="1261653"/>
            <a:ext cx="2420845" cy="18153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90775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8110" y="150392"/>
            <a:ext cx="6477010" cy="948221"/>
          </a:xfrm>
        </p:spPr>
        <p:txBody>
          <a:bodyPr/>
          <a:lstStyle/>
          <a:p>
            <a:r>
              <a:rPr lang="en-US" dirty="0"/>
              <a:t>Technical Advisors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160" y="1018676"/>
            <a:ext cx="8380039" cy="3688003"/>
          </a:xfrm>
        </p:spPr>
        <p:txBody>
          <a:bodyPr>
            <a:noAutofit/>
          </a:bodyPr>
          <a:lstStyle/>
          <a:p>
            <a:r>
              <a:rPr lang="en-US" sz="1800" u="sng" dirty="0"/>
              <a:t>UNMATCHED</a:t>
            </a:r>
            <a:r>
              <a:rPr lang="en-US" sz="1800" dirty="0"/>
              <a:t> experience in the boiler chemical cleaning industry</a:t>
            </a:r>
          </a:p>
          <a:p>
            <a:r>
              <a:rPr lang="en-US" sz="1800" dirty="0"/>
              <a:t>Over 200 years of chemical cleaning experience</a:t>
            </a:r>
          </a:p>
          <a:p>
            <a:r>
              <a:rPr lang="en-US" sz="1800" dirty="0"/>
              <a:t>Chemical Engineers</a:t>
            </a:r>
          </a:p>
          <a:p>
            <a:r>
              <a:rPr lang="en-US" sz="1800" dirty="0"/>
              <a:t>Corporate Engineers</a:t>
            </a:r>
          </a:p>
          <a:p>
            <a:r>
              <a:rPr lang="en-US" sz="1800" dirty="0"/>
              <a:t>Operating Engineers</a:t>
            </a:r>
          </a:p>
          <a:p>
            <a:r>
              <a:rPr lang="en-US" sz="1800" dirty="0"/>
              <a:t>(2) personnel with over 65 combined years of recovery boiler operating experience</a:t>
            </a:r>
          </a:p>
          <a:p>
            <a:r>
              <a:rPr lang="en-US" sz="1800" dirty="0"/>
              <a:t>Interface with plant personnel, working with water treatment company, boiler contractors and chemical cleaning contractors</a:t>
            </a:r>
          </a:p>
          <a:p>
            <a:r>
              <a:rPr lang="en-US" sz="1800" dirty="0"/>
              <a:t>We know and understand boilers – WE HAVE OPERATED THEM, HELPED DESIGN THEM AND HAVE MORE EXPERIENCE CLEANING THEM THAN ANYBODY IN THIS BUSINESS – ASK OUR REFERENCES</a:t>
            </a:r>
          </a:p>
        </p:txBody>
      </p:sp>
    </p:spTree>
    <p:extLst>
      <p:ext uri="{BB962C8B-B14F-4D97-AF65-F5344CB8AC3E}">
        <p14:creationId xmlns:p14="http://schemas.microsoft.com/office/powerpoint/2010/main" val="1716741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AAE1C-7243-9F2E-19D9-C221B4737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8110" y="352384"/>
            <a:ext cx="6477010" cy="547839"/>
          </a:xfrm>
        </p:spPr>
        <p:txBody>
          <a:bodyPr/>
          <a:lstStyle/>
          <a:p>
            <a:r>
              <a:rPr lang="en-US" dirty="0"/>
              <a:t>Technical Advisors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D0931B-FB1E-A003-7B93-1DCF3179A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233" y="1248139"/>
            <a:ext cx="8704521" cy="318505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700" dirty="0"/>
              <a:t>Service Background &amp; Experience</a:t>
            </a:r>
          </a:p>
          <a:p>
            <a:r>
              <a:rPr lang="en-US" sz="1700" dirty="0"/>
              <a:t>Michael Bayse 		 Chemical Engineer	 	 	44 years</a:t>
            </a:r>
          </a:p>
          <a:p>
            <a:r>
              <a:rPr lang="en-US" sz="1700" dirty="0"/>
              <a:t>Mark Sargent 		 Marine Engineer/Corporate	47 years</a:t>
            </a:r>
          </a:p>
          <a:p>
            <a:r>
              <a:rPr lang="en-US" sz="1700" dirty="0"/>
              <a:t>Gene Cotton 	 	 Chemist - Entergy 		 	50 years plus</a:t>
            </a:r>
          </a:p>
          <a:p>
            <a:r>
              <a:rPr lang="en-US" sz="1700" dirty="0"/>
              <a:t>Susan Childress		 Water Treatment Engineer		40 years plus</a:t>
            </a:r>
          </a:p>
          <a:p>
            <a:r>
              <a:rPr lang="en-US" sz="1700" dirty="0"/>
              <a:t>Brook Holland 	            	 Chemical/</a:t>
            </a:r>
            <a:r>
              <a:rPr lang="en-US" sz="1700" dirty="0" err="1"/>
              <a:t>Pulp&amp;Paper</a:t>
            </a:r>
            <a:r>
              <a:rPr lang="en-US" sz="1700" dirty="0"/>
              <a:t> Engineer 	27 years</a:t>
            </a:r>
          </a:p>
          <a:p>
            <a:r>
              <a:rPr lang="en-US" sz="1700" dirty="0"/>
              <a:t>Mike Daignault		 Chemical Cleaning Supervisor	40 years</a:t>
            </a:r>
          </a:p>
          <a:p>
            <a:endParaRPr lang="en-US" sz="1700" dirty="0"/>
          </a:p>
          <a:p>
            <a:r>
              <a:rPr lang="en-US" sz="1700" dirty="0"/>
              <a:t>Bodman Services LLC</a:t>
            </a:r>
          </a:p>
          <a:p>
            <a:r>
              <a:rPr lang="en-US" sz="1700" dirty="0"/>
              <a:t>Office: 770-205-9646 OR 1-800-286-6069</a:t>
            </a:r>
          </a:p>
          <a:p>
            <a:r>
              <a:rPr lang="en-US" sz="1700" dirty="0"/>
              <a:t>FAX: 770-205-9580</a:t>
            </a:r>
          </a:p>
          <a:p>
            <a:r>
              <a:rPr lang="en-US" sz="1700" dirty="0"/>
              <a:t>Web: bodmanservices.com</a:t>
            </a: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001397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549C83-622A-CDF5-68E1-5C14BA9F03A9}"/>
              </a:ext>
            </a:extLst>
          </p:cNvPr>
          <p:cNvSpPr txBox="1"/>
          <p:nvPr/>
        </p:nvSpPr>
        <p:spPr>
          <a:xfrm>
            <a:off x="734000" y="333154"/>
            <a:ext cx="790672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When to Chemically Clean a Recovery Boiler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After a significant feedwater system event; black liquor incursion, pH excursion (especially a significant low pH event), raw water incursion,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When DWD’s have risen above boiler OEM threshold levels</a:t>
            </a:r>
          </a:p>
          <a:p>
            <a:r>
              <a:rPr lang="en-US" sz="1600" b="1" dirty="0"/>
              <a:t>	- below 1000 psi – 20-40 g/ft</a:t>
            </a:r>
            <a:r>
              <a:rPr lang="en-US" sz="1600" b="1" baseline="30000" dirty="0"/>
              <a:t>2</a:t>
            </a:r>
          </a:p>
          <a:p>
            <a:r>
              <a:rPr lang="en-US" sz="1600" b="1" dirty="0"/>
              <a:t>	- 1000-2000 psi – 12-20 g/ft</a:t>
            </a:r>
            <a:r>
              <a:rPr lang="en-US" sz="1600" b="1" baseline="30000" dirty="0"/>
              <a:t>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b="1" dirty="0"/>
              <a:t>US BLRBAC recommends chemically cleaning based on two criteria:</a:t>
            </a:r>
          </a:p>
          <a:p>
            <a:r>
              <a:rPr lang="en-US" sz="1600" b="1" dirty="0"/>
              <a:t>	- time based criteria; typically 5-10 years</a:t>
            </a:r>
          </a:p>
          <a:p>
            <a:r>
              <a:rPr lang="en-US" sz="1600" b="1" dirty="0"/>
              <a:t>						AND</a:t>
            </a:r>
          </a:p>
          <a:p>
            <a:r>
              <a:rPr lang="en-US" sz="1600" b="1" dirty="0"/>
              <a:t>	- data based criteria (DWD/Deposit analysis)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b="1" dirty="0"/>
              <a:t>Most major paper companies in the US are time based, the majority not exceeding 10 years between cleaning recovery boilers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b="1" dirty="0"/>
              <a:t>Many times, tube samples do not reflect or are not taken from the dirtiest locations in the boiler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b="1" dirty="0"/>
              <a:t>Many locations do not like to take tube samples in the lower composite furnace areas – likely the highest heat release area of the boiler</a:t>
            </a:r>
          </a:p>
        </p:txBody>
      </p:sp>
    </p:spTree>
    <p:extLst>
      <p:ext uri="{BB962C8B-B14F-4D97-AF65-F5344CB8AC3E}">
        <p14:creationId xmlns:p14="http://schemas.microsoft.com/office/powerpoint/2010/main" val="385122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35C2F2-C900-9BEA-597C-C3D5467C9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83" y="129874"/>
            <a:ext cx="4770475" cy="35778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15ED0C-E0AA-6A3B-49ED-661094588430}"/>
              </a:ext>
            </a:extLst>
          </p:cNvPr>
          <p:cNvSpPr txBox="1"/>
          <p:nvPr/>
        </p:nvSpPr>
        <p:spPr>
          <a:xfrm>
            <a:off x="5131982" y="117474"/>
            <a:ext cx="346621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Rear wall tube below nose 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Found after videoprobing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Lower </a:t>
            </a:r>
            <a:r>
              <a:rPr lang="en-US" dirty="0" err="1"/>
              <a:t>durnace</a:t>
            </a:r>
            <a:r>
              <a:rPr lang="en-US" dirty="0"/>
              <a:t> had been NDE examined for deposits a few months earlier during annual outage - did not find these deposits 100+ g/ft</a:t>
            </a:r>
            <a:r>
              <a:rPr lang="en-US" baseline="30000" dirty="0"/>
              <a:t>2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C50BD5-10F7-B0BE-96C1-E069AA263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5636" y="1492208"/>
            <a:ext cx="2248505" cy="30131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58905D-B968-BE1B-E09F-94722C12519C}"/>
              </a:ext>
            </a:extLst>
          </p:cNvPr>
          <p:cNvSpPr txBox="1"/>
          <p:nvPr/>
        </p:nvSpPr>
        <p:spPr>
          <a:xfrm>
            <a:off x="2984205" y="4097079"/>
            <a:ext cx="149752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Tube failed here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5DC9453-CA14-F485-2E7C-D0234D0D49C9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4481731" y="1935126"/>
            <a:ext cx="2096278" cy="230814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51A1BCC-01CE-2180-8EF0-5C78FAA5362B}"/>
              </a:ext>
            </a:extLst>
          </p:cNvPr>
          <p:cNvSpPr txBox="1"/>
          <p:nvPr/>
        </p:nvSpPr>
        <p:spPr>
          <a:xfrm>
            <a:off x="1651591" y="4365280"/>
            <a:ext cx="300915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Videopobing</a:t>
            </a:r>
            <a:r>
              <a:rPr lang="en-US" dirty="0"/>
              <a:t> found deposits here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454D0FA-92E4-451A-2FF8-8F0D197DCF7E}"/>
              </a:ext>
            </a:extLst>
          </p:cNvPr>
          <p:cNvCxnSpPr>
            <a:cxnSpLocks/>
          </p:cNvCxnSpPr>
          <p:nvPr/>
        </p:nvCxnSpPr>
        <p:spPr>
          <a:xfrm flipV="1">
            <a:off x="4447415" y="4243273"/>
            <a:ext cx="2130594" cy="2682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0488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8110" y="227386"/>
            <a:ext cx="6477010" cy="948221"/>
          </a:xfrm>
        </p:spPr>
        <p:txBody>
          <a:bodyPr/>
          <a:lstStyle/>
          <a:p>
            <a:r>
              <a:rPr lang="en-US" dirty="0"/>
              <a:t>BOILER CHEMICAL CLEANING CONSULTING 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868" y="1290084"/>
            <a:ext cx="8139252" cy="3270285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3600" dirty="0"/>
              <a:t>Execution</a:t>
            </a:r>
          </a:p>
          <a:p>
            <a:endParaRPr lang="en-US" sz="2400" dirty="0"/>
          </a:p>
          <a:p>
            <a:r>
              <a:rPr lang="en-US" sz="2900" dirty="0"/>
              <a:t>Safety</a:t>
            </a:r>
          </a:p>
          <a:p>
            <a:r>
              <a:rPr lang="en-US" sz="2900" dirty="0"/>
              <a:t>Pre-Engineering</a:t>
            </a:r>
          </a:p>
          <a:p>
            <a:r>
              <a:rPr lang="en-US" sz="2900" dirty="0"/>
              <a:t>Chemical Cleaning Guidelines</a:t>
            </a:r>
          </a:p>
          <a:p>
            <a:r>
              <a:rPr lang="en-US" sz="2900" dirty="0"/>
              <a:t>Chemical Cleaning Contractor</a:t>
            </a:r>
          </a:p>
          <a:p>
            <a:r>
              <a:rPr lang="en-US" sz="2900" dirty="0"/>
              <a:t>On-Site Preparation</a:t>
            </a:r>
          </a:p>
          <a:p>
            <a:r>
              <a:rPr lang="en-US" sz="2900" dirty="0"/>
              <a:t>Oversee Chemical Cleaning Process</a:t>
            </a:r>
          </a:p>
          <a:p>
            <a:r>
              <a:rPr lang="en-US" sz="2900" dirty="0"/>
              <a:t>Inspection and Flushing Plan</a:t>
            </a:r>
          </a:p>
          <a:p>
            <a:r>
              <a:rPr lang="en-US" sz="2900" dirty="0"/>
              <a:t>Magnetite Formation and Start-Up Assistance</a:t>
            </a:r>
          </a:p>
          <a:p>
            <a:r>
              <a:rPr lang="en-US" sz="2900" dirty="0"/>
              <a:t>Technical Advisors</a:t>
            </a:r>
          </a:p>
          <a:p>
            <a:r>
              <a:rPr lang="en-US" sz="2900" dirty="0"/>
              <a:t>Other Contractors – Boilermakers, Pipefitters</a:t>
            </a:r>
          </a:p>
        </p:txBody>
      </p:sp>
    </p:spTree>
    <p:extLst>
      <p:ext uri="{BB962C8B-B14F-4D97-AF65-F5344CB8AC3E}">
        <p14:creationId xmlns:p14="http://schemas.microsoft.com/office/powerpoint/2010/main" val="3503218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4923" y="104820"/>
            <a:ext cx="6477010" cy="948221"/>
          </a:xfrm>
        </p:spPr>
        <p:txBody>
          <a:bodyPr/>
          <a:lstStyle/>
          <a:p>
            <a:r>
              <a:rPr lang="en-US" dirty="0"/>
              <a:t>Pre-engineering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868" y="755194"/>
            <a:ext cx="8278931" cy="3906175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Prerequisites</a:t>
            </a:r>
          </a:p>
          <a:p>
            <a:pPr marL="0" indent="0">
              <a:buNone/>
            </a:pPr>
            <a:endParaRPr lang="en-US" sz="600" dirty="0"/>
          </a:p>
          <a:p>
            <a:pPr marL="0" indent="0">
              <a:buNone/>
            </a:pPr>
            <a:r>
              <a:rPr lang="en-US" dirty="0"/>
              <a:t>Drawings</a:t>
            </a:r>
          </a:p>
          <a:p>
            <a:r>
              <a:rPr lang="en-US" dirty="0"/>
              <a:t>Boiler side view elevation drawing</a:t>
            </a:r>
          </a:p>
          <a:p>
            <a:r>
              <a:rPr lang="en-US" dirty="0"/>
              <a:t>Boiler feedwater and steam P&amp;ID drawings</a:t>
            </a:r>
          </a:p>
          <a:p>
            <a:r>
              <a:rPr lang="en-US" dirty="0"/>
              <a:t>Steam and mud drum internals drawings</a:t>
            </a:r>
          </a:p>
          <a:p>
            <a:r>
              <a:rPr lang="en-US" dirty="0"/>
              <a:t>Downcomer, upper and lower water wall header drawings</a:t>
            </a:r>
          </a:p>
          <a:p>
            <a:r>
              <a:rPr lang="en-US" dirty="0"/>
              <a:t>Upper headers riser tube drawings</a:t>
            </a:r>
          </a:p>
          <a:p>
            <a:r>
              <a:rPr lang="en-US" dirty="0"/>
              <a:t>Screen tubes and headers drawings, supply pipe arrangement drawings</a:t>
            </a:r>
          </a:p>
          <a:p>
            <a:r>
              <a:rPr lang="en-US" dirty="0"/>
              <a:t>Economizer arrangement drawings</a:t>
            </a:r>
          </a:p>
          <a:p>
            <a:r>
              <a:rPr lang="en-US" dirty="0"/>
              <a:t>Superheater arrangement drawings</a:t>
            </a:r>
          </a:p>
          <a:p>
            <a:r>
              <a:rPr lang="en-US" dirty="0"/>
              <a:t>Walk down boiler with operations</a:t>
            </a:r>
          </a:p>
        </p:txBody>
      </p:sp>
    </p:spTree>
    <p:extLst>
      <p:ext uri="{BB962C8B-B14F-4D97-AF65-F5344CB8AC3E}">
        <p14:creationId xmlns:p14="http://schemas.microsoft.com/office/powerpoint/2010/main" val="1424825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4990" y="195964"/>
            <a:ext cx="6477010" cy="650374"/>
          </a:xfrm>
        </p:spPr>
        <p:txBody>
          <a:bodyPr/>
          <a:lstStyle/>
          <a:p>
            <a:r>
              <a:rPr lang="en-US" dirty="0"/>
              <a:t>Pre-engineering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868" y="800767"/>
            <a:ext cx="8152052" cy="375960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400" dirty="0"/>
              <a:t>Prerequisites</a:t>
            </a:r>
          </a:p>
          <a:p>
            <a:pPr marL="0" indent="0">
              <a:buNone/>
            </a:pPr>
            <a:endParaRPr lang="en-US" sz="600" dirty="0"/>
          </a:p>
          <a:p>
            <a:pPr marL="0" indent="0">
              <a:buNone/>
            </a:pPr>
            <a:r>
              <a:rPr lang="en-US" dirty="0"/>
              <a:t>Volumes</a:t>
            </a:r>
          </a:p>
          <a:p>
            <a:r>
              <a:rPr lang="en-US" dirty="0"/>
              <a:t>Boiler, Superheater, Screen tubes, Economizers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Deposit Weight Analysis</a:t>
            </a:r>
          </a:p>
          <a:p>
            <a:r>
              <a:rPr lang="en-US" dirty="0"/>
              <a:t>All recent DWD analysis</a:t>
            </a:r>
          </a:p>
          <a:p>
            <a:r>
              <a:rPr lang="en-US" dirty="0"/>
              <a:t>Tube sample to analyze is desired</a:t>
            </a:r>
          </a:p>
          <a:p>
            <a:r>
              <a:rPr lang="en-US" dirty="0"/>
              <a:t>Water treatment vendor reports</a:t>
            </a:r>
          </a:p>
          <a:p>
            <a:r>
              <a:rPr lang="en-US" dirty="0"/>
              <a:t>Chemical cleaning history</a:t>
            </a:r>
          </a:p>
          <a:p>
            <a:r>
              <a:rPr lang="en-US" dirty="0"/>
              <a:t>Recent pressure part failure reports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Outage Schedule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Safety Training to Allow Unescorted Access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952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8110" y="143881"/>
            <a:ext cx="6477010" cy="611313"/>
          </a:xfrm>
        </p:spPr>
        <p:txBody>
          <a:bodyPr/>
          <a:lstStyle/>
          <a:p>
            <a:r>
              <a:rPr lang="en-US" dirty="0"/>
              <a:t>Pre-engineering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868" y="755194"/>
            <a:ext cx="8139252" cy="38051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Planning</a:t>
            </a:r>
          </a:p>
          <a:p>
            <a:r>
              <a:rPr lang="en-US" dirty="0"/>
              <a:t>Determine chemical cleaning circuits</a:t>
            </a:r>
          </a:p>
          <a:p>
            <a:r>
              <a:rPr lang="en-US" dirty="0"/>
              <a:t>Determine hot and cold water supply and steam supply (if needed) to manifold</a:t>
            </a:r>
          </a:p>
          <a:p>
            <a:r>
              <a:rPr lang="en-US" dirty="0"/>
              <a:t>Determine tie-in points to boiler proper for optimum deposit removal</a:t>
            </a:r>
          </a:p>
          <a:p>
            <a:r>
              <a:rPr lang="en-US" dirty="0"/>
              <a:t>Develop chemical cleaning manifold drawing (Attachment 1)</a:t>
            </a:r>
          </a:p>
          <a:p>
            <a:r>
              <a:rPr lang="en-US" dirty="0"/>
              <a:t>Ability to perform dissolution testing on tube samples to ensure cleaning methods will be successful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2400" dirty="0"/>
              <a:t>Mechanical Scope</a:t>
            </a:r>
          </a:p>
          <a:p>
            <a:r>
              <a:rPr lang="en-US" dirty="0"/>
              <a:t>Permanent and temporary piping requirements</a:t>
            </a:r>
          </a:p>
          <a:p>
            <a:r>
              <a:rPr lang="en-US" dirty="0"/>
              <a:t>Interface with your mechanical/boiler/piping contractors</a:t>
            </a:r>
          </a:p>
        </p:txBody>
      </p:sp>
    </p:spTree>
    <p:extLst>
      <p:ext uri="{BB962C8B-B14F-4D97-AF65-F5344CB8AC3E}">
        <p14:creationId xmlns:p14="http://schemas.microsoft.com/office/powerpoint/2010/main" val="4014276811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3039</TotalTime>
  <Words>1795</Words>
  <Application>Microsoft Office PowerPoint</Application>
  <PresentationFormat>Custom</PresentationFormat>
  <Paragraphs>232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Arial</vt:lpstr>
      <vt:lpstr>Century Gothic</vt:lpstr>
      <vt:lpstr>Vapor Trail</vt:lpstr>
      <vt:lpstr>Bodman SERVICES LLC</vt:lpstr>
      <vt:lpstr>Bodman SERVICES LLC</vt:lpstr>
      <vt:lpstr>Technical Advisors</vt:lpstr>
      <vt:lpstr>PowerPoint Presentation</vt:lpstr>
      <vt:lpstr>PowerPoint Presentation</vt:lpstr>
      <vt:lpstr>BOILER CHEMICAL CLEANING CONSULTING SERVICES</vt:lpstr>
      <vt:lpstr>Pre-engineering</vt:lpstr>
      <vt:lpstr>Pre-engineering</vt:lpstr>
      <vt:lpstr>Pre-engineering</vt:lpstr>
      <vt:lpstr>Pre-engineering</vt:lpstr>
      <vt:lpstr>SAFETY</vt:lpstr>
      <vt:lpstr>PLANNING</vt:lpstr>
      <vt:lpstr>ON-SITE ACTIVITIES</vt:lpstr>
      <vt:lpstr>CLEANING EXECUTION</vt:lpstr>
      <vt:lpstr>POST CHEMICAL CLEANING</vt:lpstr>
      <vt:lpstr>RESULTS</vt:lpstr>
      <vt:lpstr>RESULTS</vt:lpstr>
      <vt:lpstr>RESULTS</vt:lpstr>
      <vt:lpstr>KEYS TO MINIMIZING CHEMICAL CLEANING DURATION </vt:lpstr>
      <vt:lpstr>EXPERIENCE </vt:lpstr>
      <vt:lpstr>POST CHEMICAL CLEAN</vt:lpstr>
      <vt:lpstr>PowerPoint Presentation</vt:lpstr>
      <vt:lpstr>Vapor Phase Cleaning</vt:lpstr>
      <vt:lpstr>Vapor phase operation</vt:lpstr>
      <vt:lpstr>Vapor phase operation</vt:lpstr>
      <vt:lpstr>RESULTS</vt:lpstr>
      <vt:lpstr>Technical Advisors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George H. bodman, inc</dc:title>
  <dc:creator>mark sargent</dc:creator>
  <cp:lastModifiedBy>Mark Sargent - RMR Mechanical, Inc.</cp:lastModifiedBy>
  <cp:revision>55</cp:revision>
  <cp:lastPrinted>2016-01-14T02:25:43Z</cp:lastPrinted>
  <dcterms:created xsi:type="dcterms:W3CDTF">2015-10-07T15:06:02Z</dcterms:created>
  <dcterms:modified xsi:type="dcterms:W3CDTF">2023-11-14T16:37:28Z</dcterms:modified>
</cp:coreProperties>
</file>